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70" r:id="rId6"/>
    <p:sldId id="260" r:id="rId7"/>
    <p:sldId id="268" r:id="rId8"/>
    <p:sldId id="261" r:id="rId9"/>
    <p:sldId id="269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1CB173-FFE0-1F47-8D7E-260BE12F3F56}">
          <p14:sldIdLst>
            <p14:sldId id="256"/>
          </p14:sldIdLst>
        </p14:section>
        <p14:section name="day2 - afternoon" id="{0E24CC57-096D-864C-9812-F9132006CFA3}">
          <p14:sldIdLst>
            <p14:sldId id="258"/>
            <p14:sldId id="257"/>
            <p14:sldId id="259"/>
            <p14:sldId id="270"/>
          </p14:sldIdLst>
        </p14:section>
        <p14:section name="day3" id="{211DB077-260A-A748-8DBC-838D4F6F7089}">
          <p14:sldIdLst>
            <p14:sldId id="260"/>
            <p14:sldId id="268"/>
            <p14:sldId id="261"/>
            <p14:sldId id="269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6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08"/>
    <p:restoredTop sz="82785"/>
  </p:normalViewPr>
  <p:slideViewPr>
    <p:cSldViewPr snapToGrid="0">
      <p:cViewPr varScale="1">
        <p:scale>
          <a:sx n="104" d="100"/>
          <a:sy n="104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2565A-CEE2-3B40-9869-EFC97772A59C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4D68869-AD77-3243-A3A1-356EB491C574}">
      <dgm:prSet phldrT="[Text]"/>
      <dgm:spPr/>
      <dgm:t>
        <a:bodyPr/>
        <a:lstStyle/>
        <a:p>
          <a:r>
            <a:rPr lang="en-GB" dirty="0"/>
            <a:t>Data pre-processing </a:t>
          </a:r>
        </a:p>
        <a:p>
          <a:r>
            <a:rPr lang="en-GB" dirty="0"/>
            <a:t>(FASTQ files)</a:t>
          </a:r>
        </a:p>
      </dgm:t>
    </dgm:pt>
    <dgm:pt modelId="{2E35E600-534E-644A-8BD8-4D2FAA5CCC90}" type="parTrans" cxnId="{F7A8FECD-1554-9549-B7D0-E873A9880630}">
      <dgm:prSet/>
      <dgm:spPr/>
      <dgm:t>
        <a:bodyPr/>
        <a:lstStyle/>
        <a:p>
          <a:endParaRPr lang="en-GB"/>
        </a:p>
      </dgm:t>
    </dgm:pt>
    <dgm:pt modelId="{C4776268-A0FC-6B49-8C88-FD551015FBE0}" type="sibTrans" cxnId="{F7A8FECD-1554-9549-B7D0-E873A9880630}">
      <dgm:prSet/>
      <dgm:spPr/>
      <dgm:t>
        <a:bodyPr/>
        <a:lstStyle/>
        <a:p>
          <a:endParaRPr lang="en-GB"/>
        </a:p>
      </dgm:t>
    </dgm:pt>
    <dgm:pt modelId="{C9DB41DF-F92F-684C-BB08-7B77A8A16A73}">
      <dgm:prSet/>
      <dgm:spPr/>
      <dgm:t>
        <a:bodyPr/>
        <a:lstStyle/>
        <a:p>
          <a:r>
            <a:rPr lang="en-GB" dirty="0"/>
            <a:t>Alignment </a:t>
          </a:r>
        </a:p>
        <a:p>
          <a:r>
            <a:rPr lang="en-GB" dirty="0"/>
            <a:t>(SAM files)</a:t>
          </a:r>
        </a:p>
      </dgm:t>
    </dgm:pt>
    <dgm:pt modelId="{641A6034-91A1-244F-8D14-5415CCA12745}" type="parTrans" cxnId="{2070BBBB-12FC-BF41-906D-0CECA6A43D67}">
      <dgm:prSet/>
      <dgm:spPr/>
      <dgm:t>
        <a:bodyPr/>
        <a:lstStyle/>
        <a:p>
          <a:endParaRPr lang="en-GB"/>
        </a:p>
      </dgm:t>
    </dgm:pt>
    <dgm:pt modelId="{5C6136FE-4446-9C45-95EB-B61E817C45A9}" type="sibTrans" cxnId="{2070BBBB-12FC-BF41-906D-0CECA6A43D67}">
      <dgm:prSet/>
      <dgm:spPr/>
      <dgm:t>
        <a:bodyPr/>
        <a:lstStyle/>
        <a:p>
          <a:endParaRPr lang="en-GB"/>
        </a:p>
      </dgm:t>
    </dgm:pt>
    <dgm:pt modelId="{DEE6496D-18CA-1E4F-B5E4-33E4AFE5178B}">
      <dgm:prSet/>
      <dgm:spPr/>
      <dgm:t>
        <a:bodyPr/>
        <a:lstStyle/>
        <a:p>
          <a:r>
            <a:rPr lang="en-GB" dirty="0"/>
            <a:t>Conversion &amp; filtering </a:t>
          </a:r>
        </a:p>
        <a:p>
          <a:r>
            <a:rPr lang="en-GB" dirty="0"/>
            <a:t>(BAM files)</a:t>
          </a:r>
        </a:p>
      </dgm:t>
    </dgm:pt>
    <dgm:pt modelId="{EA055A6B-FC1E-524F-BBE3-A2B1DFE0C7BE}" type="parTrans" cxnId="{D6F563B4-ECC2-454E-BF9C-4C86AC3DF366}">
      <dgm:prSet/>
      <dgm:spPr/>
      <dgm:t>
        <a:bodyPr/>
        <a:lstStyle/>
        <a:p>
          <a:endParaRPr lang="en-GB"/>
        </a:p>
      </dgm:t>
    </dgm:pt>
    <dgm:pt modelId="{1D11E626-A3C8-BC4D-B9BB-63E2495E5CCA}" type="sibTrans" cxnId="{D6F563B4-ECC2-454E-BF9C-4C86AC3DF366}">
      <dgm:prSet/>
      <dgm:spPr/>
      <dgm:t>
        <a:bodyPr/>
        <a:lstStyle/>
        <a:p>
          <a:endParaRPr lang="en-GB"/>
        </a:p>
      </dgm:t>
    </dgm:pt>
    <dgm:pt modelId="{4FDCA0C2-B6DC-3D4A-8C9F-E18A5CDBB4F7}">
      <dgm:prSet/>
      <dgm:spPr/>
      <dgm:t>
        <a:bodyPr/>
        <a:lstStyle/>
        <a:p>
          <a:r>
            <a:rPr lang="en-GB" dirty="0"/>
            <a:t>Coverage files </a:t>
          </a:r>
        </a:p>
        <a:p>
          <a:r>
            <a:rPr lang="en-GB" dirty="0"/>
            <a:t>(</a:t>
          </a:r>
          <a:r>
            <a:rPr lang="en-GB" dirty="0" err="1"/>
            <a:t>BigWig</a:t>
          </a:r>
          <a:r>
            <a:rPr lang="en-GB" dirty="0"/>
            <a:t> files)</a:t>
          </a:r>
        </a:p>
      </dgm:t>
    </dgm:pt>
    <dgm:pt modelId="{F2974C94-53B0-474E-B5BA-75C1B98D5389}" type="parTrans" cxnId="{FD102CF0-40F8-0543-8DAD-7757257CE4EE}">
      <dgm:prSet/>
      <dgm:spPr/>
      <dgm:t>
        <a:bodyPr/>
        <a:lstStyle/>
        <a:p>
          <a:endParaRPr lang="en-GB"/>
        </a:p>
      </dgm:t>
    </dgm:pt>
    <dgm:pt modelId="{4EEBC22F-FE9E-3647-8D1B-954F5AC873CA}" type="sibTrans" cxnId="{FD102CF0-40F8-0543-8DAD-7757257CE4EE}">
      <dgm:prSet/>
      <dgm:spPr/>
      <dgm:t>
        <a:bodyPr/>
        <a:lstStyle/>
        <a:p>
          <a:endParaRPr lang="en-GB"/>
        </a:p>
      </dgm:t>
    </dgm:pt>
    <dgm:pt modelId="{7BC06FA5-3551-034F-A7C9-26362E939C14}">
      <dgm:prSet/>
      <dgm:spPr/>
      <dgm:t>
        <a:bodyPr/>
        <a:lstStyle/>
        <a:p>
          <a:r>
            <a:rPr lang="en-GB" dirty="0"/>
            <a:t>Peak calling </a:t>
          </a:r>
        </a:p>
        <a:p>
          <a:r>
            <a:rPr lang="en-GB" dirty="0"/>
            <a:t>(BED files)</a:t>
          </a:r>
        </a:p>
      </dgm:t>
    </dgm:pt>
    <dgm:pt modelId="{9208C3F5-01C7-7D48-81B8-7ACE173FC84B}" type="parTrans" cxnId="{2D2BF373-4273-0843-9430-D497AC3C2817}">
      <dgm:prSet/>
      <dgm:spPr/>
      <dgm:t>
        <a:bodyPr/>
        <a:lstStyle/>
        <a:p>
          <a:endParaRPr lang="en-GB"/>
        </a:p>
      </dgm:t>
    </dgm:pt>
    <dgm:pt modelId="{EB91C4F1-D46E-7D46-ACEB-5D3B24E4FD9E}" type="sibTrans" cxnId="{2D2BF373-4273-0843-9430-D497AC3C2817}">
      <dgm:prSet/>
      <dgm:spPr/>
      <dgm:t>
        <a:bodyPr/>
        <a:lstStyle/>
        <a:p>
          <a:endParaRPr lang="en-GB"/>
        </a:p>
      </dgm:t>
    </dgm:pt>
    <dgm:pt modelId="{20683EAC-9735-9545-8FEE-8CE08B17106E}" type="pres">
      <dgm:prSet presAssocID="{D9D2565A-CEE2-3B40-9869-EFC97772A5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74B15F6-D157-6847-843D-A391026546C0}" type="pres">
      <dgm:prSet presAssocID="{A4D68869-AD77-3243-A3A1-356EB491C574}" presName="root1" presStyleCnt="0"/>
      <dgm:spPr/>
    </dgm:pt>
    <dgm:pt modelId="{80B2D448-19CB-1A42-818B-171330CD05CF}" type="pres">
      <dgm:prSet presAssocID="{A4D68869-AD77-3243-A3A1-356EB491C574}" presName="LevelOneTextNode" presStyleLbl="node0" presStyleIdx="0" presStyleCnt="1">
        <dgm:presLayoutVars>
          <dgm:chPref val="3"/>
        </dgm:presLayoutVars>
      </dgm:prSet>
      <dgm:spPr/>
    </dgm:pt>
    <dgm:pt modelId="{02EF2CA3-7D7E-C642-AEED-47BC3B90C085}" type="pres">
      <dgm:prSet presAssocID="{A4D68869-AD77-3243-A3A1-356EB491C574}" presName="level2hierChild" presStyleCnt="0"/>
      <dgm:spPr/>
    </dgm:pt>
    <dgm:pt modelId="{7FD1C6F6-C721-5043-AA68-E7620658B735}" type="pres">
      <dgm:prSet presAssocID="{641A6034-91A1-244F-8D14-5415CCA12745}" presName="conn2-1" presStyleLbl="parChTrans1D2" presStyleIdx="0" presStyleCnt="1"/>
      <dgm:spPr/>
    </dgm:pt>
    <dgm:pt modelId="{7EC62BEA-5FD0-E942-848C-F52DE7D54E62}" type="pres">
      <dgm:prSet presAssocID="{641A6034-91A1-244F-8D14-5415CCA12745}" presName="connTx" presStyleLbl="parChTrans1D2" presStyleIdx="0" presStyleCnt="1"/>
      <dgm:spPr/>
    </dgm:pt>
    <dgm:pt modelId="{F4A45D6E-8CC2-7143-B0E1-83164B2D8B70}" type="pres">
      <dgm:prSet presAssocID="{C9DB41DF-F92F-684C-BB08-7B77A8A16A73}" presName="root2" presStyleCnt="0"/>
      <dgm:spPr/>
    </dgm:pt>
    <dgm:pt modelId="{70D5AE3D-356A-454B-B165-2AD4E1E9426E}" type="pres">
      <dgm:prSet presAssocID="{C9DB41DF-F92F-684C-BB08-7B77A8A16A73}" presName="LevelTwoTextNode" presStyleLbl="node2" presStyleIdx="0" presStyleCnt="1">
        <dgm:presLayoutVars>
          <dgm:chPref val="3"/>
        </dgm:presLayoutVars>
      </dgm:prSet>
      <dgm:spPr/>
    </dgm:pt>
    <dgm:pt modelId="{1E7B829E-5DD6-B844-92D2-CD1ED0B70109}" type="pres">
      <dgm:prSet presAssocID="{C9DB41DF-F92F-684C-BB08-7B77A8A16A73}" presName="level3hierChild" presStyleCnt="0"/>
      <dgm:spPr/>
    </dgm:pt>
    <dgm:pt modelId="{AA096EC1-2C71-FD48-A132-050AA94BB722}" type="pres">
      <dgm:prSet presAssocID="{EA055A6B-FC1E-524F-BBE3-A2B1DFE0C7BE}" presName="conn2-1" presStyleLbl="parChTrans1D3" presStyleIdx="0" presStyleCnt="1"/>
      <dgm:spPr/>
    </dgm:pt>
    <dgm:pt modelId="{970D7230-81CD-7944-A54F-D1EB13B980CE}" type="pres">
      <dgm:prSet presAssocID="{EA055A6B-FC1E-524F-BBE3-A2B1DFE0C7BE}" presName="connTx" presStyleLbl="parChTrans1D3" presStyleIdx="0" presStyleCnt="1"/>
      <dgm:spPr/>
    </dgm:pt>
    <dgm:pt modelId="{C8987190-D449-A94B-A729-6963E110415A}" type="pres">
      <dgm:prSet presAssocID="{DEE6496D-18CA-1E4F-B5E4-33E4AFE5178B}" presName="root2" presStyleCnt="0"/>
      <dgm:spPr/>
    </dgm:pt>
    <dgm:pt modelId="{91F6ADC7-45E2-0646-81FF-F4ABFB8528FA}" type="pres">
      <dgm:prSet presAssocID="{DEE6496D-18CA-1E4F-B5E4-33E4AFE5178B}" presName="LevelTwoTextNode" presStyleLbl="node3" presStyleIdx="0" presStyleCnt="1">
        <dgm:presLayoutVars>
          <dgm:chPref val="3"/>
        </dgm:presLayoutVars>
      </dgm:prSet>
      <dgm:spPr/>
    </dgm:pt>
    <dgm:pt modelId="{FD4D17CC-E436-C34F-BC56-5963198C34EA}" type="pres">
      <dgm:prSet presAssocID="{DEE6496D-18CA-1E4F-B5E4-33E4AFE5178B}" presName="level3hierChild" presStyleCnt="0"/>
      <dgm:spPr/>
    </dgm:pt>
    <dgm:pt modelId="{1D35F435-B843-6745-B73D-31D40FF453CC}" type="pres">
      <dgm:prSet presAssocID="{F2974C94-53B0-474E-B5BA-75C1B98D5389}" presName="conn2-1" presStyleLbl="parChTrans1D4" presStyleIdx="0" presStyleCnt="2"/>
      <dgm:spPr/>
    </dgm:pt>
    <dgm:pt modelId="{CA5D404C-7539-204C-ABF1-7718B8A64C74}" type="pres">
      <dgm:prSet presAssocID="{F2974C94-53B0-474E-B5BA-75C1B98D5389}" presName="connTx" presStyleLbl="parChTrans1D4" presStyleIdx="0" presStyleCnt="2"/>
      <dgm:spPr/>
    </dgm:pt>
    <dgm:pt modelId="{169577CE-B5E5-8F43-9A49-2158D00B7531}" type="pres">
      <dgm:prSet presAssocID="{4FDCA0C2-B6DC-3D4A-8C9F-E18A5CDBB4F7}" presName="root2" presStyleCnt="0"/>
      <dgm:spPr/>
    </dgm:pt>
    <dgm:pt modelId="{B09C73B0-75B9-D24A-AD28-943EFE878522}" type="pres">
      <dgm:prSet presAssocID="{4FDCA0C2-B6DC-3D4A-8C9F-E18A5CDBB4F7}" presName="LevelTwoTextNode" presStyleLbl="node4" presStyleIdx="0" presStyleCnt="2">
        <dgm:presLayoutVars>
          <dgm:chPref val="3"/>
        </dgm:presLayoutVars>
      </dgm:prSet>
      <dgm:spPr/>
    </dgm:pt>
    <dgm:pt modelId="{18C7334F-3E6E-D840-B2C1-DFE5622B85BD}" type="pres">
      <dgm:prSet presAssocID="{4FDCA0C2-B6DC-3D4A-8C9F-E18A5CDBB4F7}" presName="level3hierChild" presStyleCnt="0"/>
      <dgm:spPr/>
    </dgm:pt>
    <dgm:pt modelId="{E5363E38-A0D5-1D40-A334-80DE01F19DCB}" type="pres">
      <dgm:prSet presAssocID="{9208C3F5-01C7-7D48-81B8-7ACE173FC84B}" presName="conn2-1" presStyleLbl="parChTrans1D4" presStyleIdx="1" presStyleCnt="2"/>
      <dgm:spPr/>
    </dgm:pt>
    <dgm:pt modelId="{10439162-E114-5244-89E9-4D3A98B65498}" type="pres">
      <dgm:prSet presAssocID="{9208C3F5-01C7-7D48-81B8-7ACE173FC84B}" presName="connTx" presStyleLbl="parChTrans1D4" presStyleIdx="1" presStyleCnt="2"/>
      <dgm:spPr/>
    </dgm:pt>
    <dgm:pt modelId="{0FEB7A28-C91A-634B-BC94-BA7DA7A8D396}" type="pres">
      <dgm:prSet presAssocID="{7BC06FA5-3551-034F-A7C9-26362E939C14}" presName="root2" presStyleCnt="0"/>
      <dgm:spPr/>
    </dgm:pt>
    <dgm:pt modelId="{21BEB2F7-38A1-0549-9B6D-AD3810E0CC59}" type="pres">
      <dgm:prSet presAssocID="{7BC06FA5-3551-034F-A7C9-26362E939C14}" presName="LevelTwoTextNode" presStyleLbl="node4" presStyleIdx="1" presStyleCnt="2">
        <dgm:presLayoutVars>
          <dgm:chPref val="3"/>
        </dgm:presLayoutVars>
      </dgm:prSet>
      <dgm:spPr/>
    </dgm:pt>
    <dgm:pt modelId="{146822A2-D6C0-F94C-A4C0-0751423AC1CF}" type="pres">
      <dgm:prSet presAssocID="{7BC06FA5-3551-034F-A7C9-26362E939C14}" presName="level3hierChild" presStyleCnt="0"/>
      <dgm:spPr/>
    </dgm:pt>
  </dgm:ptLst>
  <dgm:cxnLst>
    <dgm:cxn modelId="{BCBDFC02-CA72-E248-80C4-31218BA2C96C}" type="presOf" srcId="{641A6034-91A1-244F-8D14-5415CCA12745}" destId="{7FD1C6F6-C721-5043-AA68-E7620658B735}" srcOrd="0" destOrd="0" presId="urn:microsoft.com/office/officeart/2005/8/layout/hierarchy2"/>
    <dgm:cxn modelId="{4DEBA915-D36F-634F-B2EB-CC2097BFAAA4}" type="presOf" srcId="{7BC06FA5-3551-034F-A7C9-26362E939C14}" destId="{21BEB2F7-38A1-0549-9B6D-AD3810E0CC59}" srcOrd="0" destOrd="0" presId="urn:microsoft.com/office/officeart/2005/8/layout/hierarchy2"/>
    <dgm:cxn modelId="{A97FDF25-A32F-174C-AAF0-C7BEEE2CA075}" type="presOf" srcId="{4FDCA0C2-B6DC-3D4A-8C9F-E18A5CDBB4F7}" destId="{B09C73B0-75B9-D24A-AD28-943EFE878522}" srcOrd="0" destOrd="0" presId="urn:microsoft.com/office/officeart/2005/8/layout/hierarchy2"/>
    <dgm:cxn modelId="{E817DD38-94CE-BF48-B806-18D96AF1B0B7}" type="presOf" srcId="{C9DB41DF-F92F-684C-BB08-7B77A8A16A73}" destId="{70D5AE3D-356A-454B-B165-2AD4E1E9426E}" srcOrd="0" destOrd="0" presId="urn:microsoft.com/office/officeart/2005/8/layout/hierarchy2"/>
    <dgm:cxn modelId="{2D2BF373-4273-0843-9430-D497AC3C2817}" srcId="{DEE6496D-18CA-1E4F-B5E4-33E4AFE5178B}" destId="{7BC06FA5-3551-034F-A7C9-26362E939C14}" srcOrd="1" destOrd="0" parTransId="{9208C3F5-01C7-7D48-81B8-7ACE173FC84B}" sibTransId="{EB91C4F1-D46E-7D46-ACEB-5D3B24E4FD9E}"/>
    <dgm:cxn modelId="{80E41E84-CD36-374F-9702-394047A8ABF8}" type="presOf" srcId="{9208C3F5-01C7-7D48-81B8-7ACE173FC84B}" destId="{E5363E38-A0D5-1D40-A334-80DE01F19DCB}" srcOrd="0" destOrd="0" presId="urn:microsoft.com/office/officeart/2005/8/layout/hierarchy2"/>
    <dgm:cxn modelId="{C221AE90-D199-F547-8A1F-70EF5956B7C8}" type="presOf" srcId="{641A6034-91A1-244F-8D14-5415CCA12745}" destId="{7EC62BEA-5FD0-E942-848C-F52DE7D54E62}" srcOrd="1" destOrd="0" presId="urn:microsoft.com/office/officeart/2005/8/layout/hierarchy2"/>
    <dgm:cxn modelId="{42138696-3494-F44E-B23D-9CFE0CDC899A}" type="presOf" srcId="{F2974C94-53B0-474E-B5BA-75C1B98D5389}" destId="{CA5D404C-7539-204C-ABF1-7718B8A64C74}" srcOrd="1" destOrd="0" presId="urn:microsoft.com/office/officeart/2005/8/layout/hierarchy2"/>
    <dgm:cxn modelId="{D6F563B4-ECC2-454E-BF9C-4C86AC3DF366}" srcId="{C9DB41DF-F92F-684C-BB08-7B77A8A16A73}" destId="{DEE6496D-18CA-1E4F-B5E4-33E4AFE5178B}" srcOrd="0" destOrd="0" parTransId="{EA055A6B-FC1E-524F-BBE3-A2B1DFE0C7BE}" sibTransId="{1D11E626-A3C8-BC4D-B9BB-63E2495E5CCA}"/>
    <dgm:cxn modelId="{2070BBBB-12FC-BF41-906D-0CECA6A43D67}" srcId="{A4D68869-AD77-3243-A3A1-356EB491C574}" destId="{C9DB41DF-F92F-684C-BB08-7B77A8A16A73}" srcOrd="0" destOrd="0" parTransId="{641A6034-91A1-244F-8D14-5415CCA12745}" sibTransId="{5C6136FE-4446-9C45-95EB-B61E817C45A9}"/>
    <dgm:cxn modelId="{1C03AFBC-FA28-D24F-B392-8091F9CEED9F}" type="presOf" srcId="{EA055A6B-FC1E-524F-BBE3-A2B1DFE0C7BE}" destId="{970D7230-81CD-7944-A54F-D1EB13B980CE}" srcOrd="1" destOrd="0" presId="urn:microsoft.com/office/officeart/2005/8/layout/hierarchy2"/>
    <dgm:cxn modelId="{643101BD-976E-F64F-A264-24F60D11234B}" type="presOf" srcId="{A4D68869-AD77-3243-A3A1-356EB491C574}" destId="{80B2D448-19CB-1A42-818B-171330CD05CF}" srcOrd="0" destOrd="0" presId="urn:microsoft.com/office/officeart/2005/8/layout/hierarchy2"/>
    <dgm:cxn modelId="{F7A8FECD-1554-9549-B7D0-E873A9880630}" srcId="{D9D2565A-CEE2-3B40-9869-EFC97772A59C}" destId="{A4D68869-AD77-3243-A3A1-356EB491C574}" srcOrd="0" destOrd="0" parTransId="{2E35E600-534E-644A-8BD8-4D2FAA5CCC90}" sibTransId="{C4776268-A0FC-6B49-8C88-FD551015FBE0}"/>
    <dgm:cxn modelId="{A220FFDF-0981-7C4D-B10A-8E99774CFCF6}" type="presOf" srcId="{9208C3F5-01C7-7D48-81B8-7ACE173FC84B}" destId="{10439162-E114-5244-89E9-4D3A98B65498}" srcOrd="1" destOrd="0" presId="urn:microsoft.com/office/officeart/2005/8/layout/hierarchy2"/>
    <dgm:cxn modelId="{09EF5BEA-7BF3-F146-AF24-B21660889569}" type="presOf" srcId="{DEE6496D-18CA-1E4F-B5E4-33E4AFE5178B}" destId="{91F6ADC7-45E2-0646-81FF-F4ABFB8528FA}" srcOrd="0" destOrd="0" presId="urn:microsoft.com/office/officeart/2005/8/layout/hierarchy2"/>
    <dgm:cxn modelId="{FD102CF0-40F8-0543-8DAD-7757257CE4EE}" srcId="{DEE6496D-18CA-1E4F-B5E4-33E4AFE5178B}" destId="{4FDCA0C2-B6DC-3D4A-8C9F-E18A5CDBB4F7}" srcOrd="0" destOrd="0" parTransId="{F2974C94-53B0-474E-B5BA-75C1B98D5389}" sibTransId="{4EEBC22F-FE9E-3647-8D1B-954F5AC873CA}"/>
    <dgm:cxn modelId="{6E9B65F1-2FF3-1145-B44B-7464314DE16A}" type="presOf" srcId="{D9D2565A-CEE2-3B40-9869-EFC97772A59C}" destId="{20683EAC-9735-9545-8FEE-8CE08B17106E}" srcOrd="0" destOrd="0" presId="urn:microsoft.com/office/officeart/2005/8/layout/hierarchy2"/>
    <dgm:cxn modelId="{D7703EFD-5FC5-D947-B66B-5EF206B7FDC1}" type="presOf" srcId="{EA055A6B-FC1E-524F-BBE3-A2B1DFE0C7BE}" destId="{AA096EC1-2C71-FD48-A132-050AA94BB722}" srcOrd="0" destOrd="0" presId="urn:microsoft.com/office/officeart/2005/8/layout/hierarchy2"/>
    <dgm:cxn modelId="{0E339AFF-72FC-6640-A5B0-51700FC06908}" type="presOf" srcId="{F2974C94-53B0-474E-B5BA-75C1B98D5389}" destId="{1D35F435-B843-6745-B73D-31D40FF453CC}" srcOrd="0" destOrd="0" presId="urn:microsoft.com/office/officeart/2005/8/layout/hierarchy2"/>
    <dgm:cxn modelId="{4897A9AB-2D82-A048-8607-D281A894D54E}" type="presParOf" srcId="{20683EAC-9735-9545-8FEE-8CE08B17106E}" destId="{374B15F6-D157-6847-843D-A391026546C0}" srcOrd="0" destOrd="0" presId="urn:microsoft.com/office/officeart/2005/8/layout/hierarchy2"/>
    <dgm:cxn modelId="{0A6588EF-B38A-6547-A954-F9374B433BCC}" type="presParOf" srcId="{374B15F6-D157-6847-843D-A391026546C0}" destId="{80B2D448-19CB-1A42-818B-171330CD05CF}" srcOrd="0" destOrd="0" presId="urn:microsoft.com/office/officeart/2005/8/layout/hierarchy2"/>
    <dgm:cxn modelId="{40711872-4D18-2F45-BE7D-BF34188D7305}" type="presParOf" srcId="{374B15F6-D157-6847-843D-A391026546C0}" destId="{02EF2CA3-7D7E-C642-AEED-47BC3B90C085}" srcOrd="1" destOrd="0" presId="urn:microsoft.com/office/officeart/2005/8/layout/hierarchy2"/>
    <dgm:cxn modelId="{295ED99F-C007-BC47-A5C4-DF9472B046F2}" type="presParOf" srcId="{02EF2CA3-7D7E-C642-AEED-47BC3B90C085}" destId="{7FD1C6F6-C721-5043-AA68-E7620658B735}" srcOrd="0" destOrd="0" presId="urn:microsoft.com/office/officeart/2005/8/layout/hierarchy2"/>
    <dgm:cxn modelId="{70795615-197D-2A43-9EBD-D977E6573DEA}" type="presParOf" srcId="{7FD1C6F6-C721-5043-AA68-E7620658B735}" destId="{7EC62BEA-5FD0-E942-848C-F52DE7D54E62}" srcOrd="0" destOrd="0" presId="urn:microsoft.com/office/officeart/2005/8/layout/hierarchy2"/>
    <dgm:cxn modelId="{84D3D275-DC5B-8949-AAB4-561A6D320D78}" type="presParOf" srcId="{02EF2CA3-7D7E-C642-AEED-47BC3B90C085}" destId="{F4A45D6E-8CC2-7143-B0E1-83164B2D8B70}" srcOrd="1" destOrd="0" presId="urn:microsoft.com/office/officeart/2005/8/layout/hierarchy2"/>
    <dgm:cxn modelId="{5D42FBB6-CA2B-4C45-A734-A93946963F41}" type="presParOf" srcId="{F4A45D6E-8CC2-7143-B0E1-83164B2D8B70}" destId="{70D5AE3D-356A-454B-B165-2AD4E1E9426E}" srcOrd="0" destOrd="0" presId="urn:microsoft.com/office/officeart/2005/8/layout/hierarchy2"/>
    <dgm:cxn modelId="{574A7AB2-9E30-A64D-8E1B-FD78F6927042}" type="presParOf" srcId="{F4A45D6E-8CC2-7143-B0E1-83164B2D8B70}" destId="{1E7B829E-5DD6-B844-92D2-CD1ED0B70109}" srcOrd="1" destOrd="0" presId="urn:microsoft.com/office/officeart/2005/8/layout/hierarchy2"/>
    <dgm:cxn modelId="{047FDA87-873D-004B-B88F-C22656D3212E}" type="presParOf" srcId="{1E7B829E-5DD6-B844-92D2-CD1ED0B70109}" destId="{AA096EC1-2C71-FD48-A132-050AA94BB722}" srcOrd="0" destOrd="0" presId="urn:microsoft.com/office/officeart/2005/8/layout/hierarchy2"/>
    <dgm:cxn modelId="{9827910A-BE23-6444-9832-13F69E4ED6CC}" type="presParOf" srcId="{AA096EC1-2C71-FD48-A132-050AA94BB722}" destId="{970D7230-81CD-7944-A54F-D1EB13B980CE}" srcOrd="0" destOrd="0" presId="urn:microsoft.com/office/officeart/2005/8/layout/hierarchy2"/>
    <dgm:cxn modelId="{B0597124-B911-9246-B278-FEEE964501FB}" type="presParOf" srcId="{1E7B829E-5DD6-B844-92D2-CD1ED0B70109}" destId="{C8987190-D449-A94B-A729-6963E110415A}" srcOrd="1" destOrd="0" presId="urn:microsoft.com/office/officeart/2005/8/layout/hierarchy2"/>
    <dgm:cxn modelId="{CB4D03B3-F51E-3443-B2E0-498C899FEF49}" type="presParOf" srcId="{C8987190-D449-A94B-A729-6963E110415A}" destId="{91F6ADC7-45E2-0646-81FF-F4ABFB8528FA}" srcOrd="0" destOrd="0" presId="urn:microsoft.com/office/officeart/2005/8/layout/hierarchy2"/>
    <dgm:cxn modelId="{64B8792E-592E-604C-AC4C-6E91475D5CB0}" type="presParOf" srcId="{C8987190-D449-A94B-A729-6963E110415A}" destId="{FD4D17CC-E436-C34F-BC56-5963198C34EA}" srcOrd="1" destOrd="0" presId="urn:microsoft.com/office/officeart/2005/8/layout/hierarchy2"/>
    <dgm:cxn modelId="{539D4299-E1CB-184F-881A-E94CC207DBDF}" type="presParOf" srcId="{FD4D17CC-E436-C34F-BC56-5963198C34EA}" destId="{1D35F435-B843-6745-B73D-31D40FF453CC}" srcOrd="0" destOrd="0" presId="urn:microsoft.com/office/officeart/2005/8/layout/hierarchy2"/>
    <dgm:cxn modelId="{54A2F47B-785E-6940-9A8F-35F3713E12E7}" type="presParOf" srcId="{1D35F435-B843-6745-B73D-31D40FF453CC}" destId="{CA5D404C-7539-204C-ABF1-7718B8A64C74}" srcOrd="0" destOrd="0" presId="urn:microsoft.com/office/officeart/2005/8/layout/hierarchy2"/>
    <dgm:cxn modelId="{9B127E48-00FA-C541-83E7-0C0CFC309CB7}" type="presParOf" srcId="{FD4D17CC-E436-C34F-BC56-5963198C34EA}" destId="{169577CE-B5E5-8F43-9A49-2158D00B7531}" srcOrd="1" destOrd="0" presId="urn:microsoft.com/office/officeart/2005/8/layout/hierarchy2"/>
    <dgm:cxn modelId="{FF3D0279-227D-C74D-9AD8-6B380C90025D}" type="presParOf" srcId="{169577CE-B5E5-8F43-9A49-2158D00B7531}" destId="{B09C73B0-75B9-D24A-AD28-943EFE878522}" srcOrd="0" destOrd="0" presId="urn:microsoft.com/office/officeart/2005/8/layout/hierarchy2"/>
    <dgm:cxn modelId="{7CB7B48B-C2A6-8A41-A046-3CB84AFF2AB0}" type="presParOf" srcId="{169577CE-B5E5-8F43-9A49-2158D00B7531}" destId="{18C7334F-3E6E-D840-B2C1-DFE5622B85BD}" srcOrd="1" destOrd="0" presId="urn:microsoft.com/office/officeart/2005/8/layout/hierarchy2"/>
    <dgm:cxn modelId="{A39AB65A-E674-5E42-B1A2-B197F2698F90}" type="presParOf" srcId="{FD4D17CC-E436-C34F-BC56-5963198C34EA}" destId="{E5363E38-A0D5-1D40-A334-80DE01F19DCB}" srcOrd="2" destOrd="0" presId="urn:microsoft.com/office/officeart/2005/8/layout/hierarchy2"/>
    <dgm:cxn modelId="{E1B360A6-F8F7-9E41-A1C8-540D183A3950}" type="presParOf" srcId="{E5363E38-A0D5-1D40-A334-80DE01F19DCB}" destId="{10439162-E114-5244-89E9-4D3A98B65498}" srcOrd="0" destOrd="0" presId="urn:microsoft.com/office/officeart/2005/8/layout/hierarchy2"/>
    <dgm:cxn modelId="{F9A13B6A-A6C4-C646-9F9E-91C0CEBC4A43}" type="presParOf" srcId="{FD4D17CC-E436-C34F-BC56-5963198C34EA}" destId="{0FEB7A28-C91A-634B-BC94-BA7DA7A8D396}" srcOrd="3" destOrd="0" presId="urn:microsoft.com/office/officeart/2005/8/layout/hierarchy2"/>
    <dgm:cxn modelId="{E1A783BD-C8D4-694F-AF4A-0001B8DCE3FB}" type="presParOf" srcId="{0FEB7A28-C91A-634B-BC94-BA7DA7A8D396}" destId="{21BEB2F7-38A1-0549-9B6D-AD3810E0CC59}" srcOrd="0" destOrd="0" presId="urn:microsoft.com/office/officeart/2005/8/layout/hierarchy2"/>
    <dgm:cxn modelId="{BC090000-5055-974E-9332-DBD2D163B4DC}" type="presParOf" srcId="{0FEB7A28-C91A-634B-BC94-BA7DA7A8D396}" destId="{146822A2-D6C0-F94C-A4C0-0751423AC1C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2D448-19CB-1A42-818B-171330CD05CF}">
      <dsp:nvSpPr>
        <dsp:cNvPr id="0" name=""/>
        <dsp:cNvSpPr/>
      </dsp:nvSpPr>
      <dsp:spPr>
        <a:xfrm>
          <a:off x="4324" y="1670527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Data pre-processing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(FASTQ files)</a:t>
          </a:r>
        </a:p>
      </dsp:txBody>
      <dsp:txXfrm>
        <a:off x="33914" y="1700117"/>
        <a:ext cx="1961387" cy="951103"/>
      </dsp:txXfrm>
    </dsp:sp>
    <dsp:sp modelId="{7FD1C6F6-C721-5043-AA68-E7620658B735}">
      <dsp:nvSpPr>
        <dsp:cNvPr id="0" name=""/>
        <dsp:cNvSpPr/>
      </dsp:nvSpPr>
      <dsp:spPr>
        <a:xfrm>
          <a:off x="2024891" y="2154773"/>
          <a:ext cx="808227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808227" y="208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08799" y="2155463"/>
        <a:ext cx="40411" cy="40411"/>
      </dsp:txXfrm>
    </dsp:sp>
    <dsp:sp modelId="{70D5AE3D-356A-454B-B165-2AD4E1E9426E}">
      <dsp:nvSpPr>
        <dsp:cNvPr id="0" name=""/>
        <dsp:cNvSpPr/>
      </dsp:nvSpPr>
      <dsp:spPr>
        <a:xfrm>
          <a:off x="2833118" y="1670527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Alignment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(SAM files)</a:t>
          </a:r>
        </a:p>
      </dsp:txBody>
      <dsp:txXfrm>
        <a:off x="2862708" y="1700117"/>
        <a:ext cx="1961387" cy="951103"/>
      </dsp:txXfrm>
    </dsp:sp>
    <dsp:sp modelId="{AA096EC1-2C71-FD48-A132-050AA94BB722}">
      <dsp:nvSpPr>
        <dsp:cNvPr id="0" name=""/>
        <dsp:cNvSpPr/>
      </dsp:nvSpPr>
      <dsp:spPr>
        <a:xfrm>
          <a:off x="4853686" y="2154773"/>
          <a:ext cx="808227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808227" y="208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7594" y="2155463"/>
        <a:ext cx="40411" cy="40411"/>
      </dsp:txXfrm>
    </dsp:sp>
    <dsp:sp modelId="{91F6ADC7-45E2-0646-81FF-F4ABFB8528FA}">
      <dsp:nvSpPr>
        <dsp:cNvPr id="0" name=""/>
        <dsp:cNvSpPr/>
      </dsp:nvSpPr>
      <dsp:spPr>
        <a:xfrm>
          <a:off x="5661913" y="1670527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Conversion &amp; filtering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(BAM files)</a:t>
          </a:r>
        </a:p>
      </dsp:txBody>
      <dsp:txXfrm>
        <a:off x="5691503" y="1700117"/>
        <a:ext cx="1961387" cy="951103"/>
      </dsp:txXfrm>
    </dsp:sp>
    <dsp:sp modelId="{1D35F435-B843-6745-B73D-31D40FF453CC}">
      <dsp:nvSpPr>
        <dsp:cNvPr id="0" name=""/>
        <dsp:cNvSpPr/>
      </dsp:nvSpPr>
      <dsp:spPr>
        <a:xfrm rot="19457599">
          <a:off x="7588927" y="1864316"/>
          <a:ext cx="995334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995334" y="208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61711" y="1860329"/>
        <a:ext cx="49766" cy="49766"/>
      </dsp:txXfrm>
    </dsp:sp>
    <dsp:sp modelId="{B09C73B0-75B9-D24A-AD28-943EFE878522}">
      <dsp:nvSpPr>
        <dsp:cNvPr id="0" name=""/>
        <dsp:cNvSpPr/>
      </dsp:nvSpPr>
      <dsp:spPr>
        <a:xfrm>
          <a:off x="8490708" y="1089613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Coverage files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</a:t>
          </a:r>
          <a:r>
            <a:rPr lang="en-GB" sz="1900" kern="1200" dirty="0" err="1"/>
            <a:t>BigWig</a:t>
          </a:r>
          <a:r>
            <a:rPr lang="en-GB" sz="1900" kern="1200" dirty="0"/>
            <a:t> files)</a:t>
          </a:r>
        </a:p>
      </dsp:txBody>
      <dsp:txXfrm>
        <a:off x="8520298" y="1119203"/>
        <a:ext cx="1961387" cy="951103"/>
      </dsp:txXfrm>
    </dsp:sp>
    <dsp:sp modelId="{E5363E38-A0D5-1D40-A334-80DE01F19DCB}">
      <dsp:nvSpPr>
        <dsp:cNvPr id="0" name=""/>
        <dsp:cNvSpPr/>
      </dsp:nvSpPr>
      <dsp:spPr>
        <a:xfrm rot="2142401">
          <a:off x="7588927" y="2445229"/>
          <a:ext cx="995334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995334" y="208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61711" y="2441242"/>
        <a:ext cx="49766" cy="49766"/>
      </dsp:txXfrm>
    </dsp:sp>
    <dsp:sp modelId="{21BEB2F7-38A1-0549-9B6D-AD3810E0CC59}">
      <dsp:nvSpPr>
        <dsp:cNvPr id="0" name=""/>
        <dsp:cNvSpPr/>
      </dsp:nvSpPr>
      <dsp:spPr>
        <a:xfrm>
          <a:off x="8490708" y="2251440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Peak calling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(BED files)</a:t>
          </a:r>
        </a:p>
      </dsp:txBody>
      <dsp:txXfrm>
        <a:off x="8520298" y="2281030"/>
        <a:ext cx="1961387" cy="95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17290-3900-BA4E-AAD4-4FE90B086E4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A1CD-35A0-7645-AA21-59FBAD35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2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load a small BAM files and explore it in IGV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call peaks &amp; BW files for all the bam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5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load </a:t>
            </a:r>
            <a:r>
              <a:rPr lang="en-US" dirty="0" err="1"/>
              <a:t>bw</a:t>
            </a:r>
            <a:r>
              <a:rPr lang="en-US" dirty="0"/>
              <a:t> files to IGV and explore how they look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05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plot PCA on all the BW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2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load </a:t>
            </a:r>
            <a:r>
              <a:rPr lang="en-US" dirty="0" err="1"/>
              <a:t>bedfiles</a:t>
            </a:r>
            <a:r>
              <a:rPr lang="en-US" dirty="0"/>
              <a:t> with the corresponding tracks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take the intersection of H3K27me3 peaks, and select for chromosome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2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plot H3K27me3 (1) &amp; H3K27ac (1) on H3K27me3 peaks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8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plot H3K4me3 on TSS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plot all these </a:t>
            </a:r>
            <a:r>
              <a:rPr lang="en-US" dirty="0" err="1"/>
              <a:t>bws</a:t>
            </a:r>
            <a:r>
              <a:rPr lang="en-US" dirty="0"/>
              <a:t> on H3K27me3 chr7. REMEMBER TO SORT BWS &amp;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1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9EC4-B9DD-7C87-63CD-0289966FC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A29C0-0056-C423-388C-362C29A8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D600F-D849-68D8-0720-3F196377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07348-214F-59A9-D72B-9305F9BE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CA830-2C5D-B542-2E53-8716F779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1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68E7-67CD-07EC-BABC-487A845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6EEB-2EED-CE1C-7A04-401AA157D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335C-F0C2-BEE7-91EA-67F00844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65D69-CAE3-2EB6-7B39-20F32753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539C0-456D-9281-F9B7-5B8D766A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CEB3A-E9DB-0619-81B9-900933231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608C6-CACB-CC7C-862B-177B6B06F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B23A-44F8-474B-CF55-684AF3D3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AB8F-8EE8-74A3-B8DF-2293FBC5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E47B-3443-F876-A36C-9FDFBD97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9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F402-3541-1A0F-1800-23591F39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66DC-2BF5-9017-7C1C-98F7139FD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CB3B-477A-DAB9-0522-221F5182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23C35-96EF-F730-9AC5-0C6CD886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4DD2-1503-C04F-8B9B-6D0467AD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FD2D-36C8-2883-61B0-9E55E45E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747B5-776D-8F4E-0CC9-3D85C8363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E279-A17D-D084-E219-BC2740DD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D0922-3B8A-A301-2FBB-CD5CC5F0D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62262-79FB-DB1A-C4E3-11AB3671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8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6A46-4198-A152-CD6B-A4665756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D0B0-0431-9F12-5026-CB2A1DCBB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7A256-51B9-D1A5-0D18-16B6ADC7F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AB469-55BD-C2AC-DC37-6277BC79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59D19-3D11-04A5-9D37-76623EE4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69299-F7E7-0432-5B71-2CD3C125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1B08-6A28-11B8-0246-05E742FB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27D2C-2CFD-0F93-3EA1-0DCD45D5A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9317C-5A10-F993-D294-508633F05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46EFF-EA25-B6E3-5187-8D85CF83E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C110-FBD2-FFBC-8F17-00AC2490F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9B91F0-7067-8E83-498F-22B12A0F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4AC0E-E63C-1C87-874D-2A3B6129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924F6-B0EC-9F2B-4B08-B2C9E143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3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0E69-B8BC-9DEF-0C72-1FA782ED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CFF6E-52F2-150B-1707-A3903DDD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6A248-47FC-3808-8F6B-AB7E3839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F63B6-D364-C99E-CE6E-22131E46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DF722-AE03-2E7B-2270-5748FAFF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55792-0FBA-4EB5-B4A0-BBFA5D88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25DF0-CDE5-BF9F-EC1F-F13019EB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4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0D2C-AE29-71AC-B665-D50A249E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20644-274B-F213-C2B6-5895C2B1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0E9C1-82AF-C503-97D3-4612B5C9E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A744B-C147-E469-28C4-33F79DD4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0C7EF-C3F9-519F-9D5D-3B92913B0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B5C9-2851-1558-66E3-480E7DFC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1F3E-C41C-6A0F-C453-7B568E4B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05E28-CF13-EC50-63D3-2F6D53DDA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232F0-0CB5-5341-4C53-B0C60E1B5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5570F-5234-1A4A-408C-0A5AF718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F9705-D4A2-7A3A-5934-111C424D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76FAE-6095-8F3F-7F6C-597DEACB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3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875C0-AB60-B3AF-FFD6-0C84AEAC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D5C83-3BD9-9800-4383-C698A50CB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F37D3-0620-7635-4A19-9D05F28F0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7BB3C-9A8F-4D41-BD0A-195F8D79431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5E48D-E9FA-1124-2F4C-9A98CF6BB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05FCB-AF13-1927-B68C-955AC1DE7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tools.readthedocs.io/en/develop/content/tools/computeMatri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hyperlink" Target="https://deeptools.readthedocs.io/en/develop/content/tools/plotHeatmap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tss.riken.j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ioconductor.org/packages/release/bioc/vignettes/ChIPseeker/inst/doc/ChIPseeker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ioconductor.org/packages/release/data/annotation/html/org.Hs.eg.db.html" TargetMode="External"/><Relationship Id="rId3" Type="http://schemas.openxmlformats.org/officeDocument/2006/relationships/hyperlink" Target="https://macs3-project.github.io/MACS/docs/INSTALL.html#install-through-conda" TargetMode="External"/><Relationship Id="rId7" Type="http://schemas.openxmlformats.org/officeDocument/2006/relationships/hyperlink" Target="https://www.bioconductor.org/packages/release/data/annotation/html/TxDb.Hsapiens.UCSC.hg38.knownGene.html" TargetMode="External"/><Relationship Id="rId2" Type="http://schemas.openxmlformats.org/officeDocument/2006/relationships/hyperlink" Target="https://docs.anaconda.com/minicond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conductor.org/packages/release/bioc/html/ChIPseeker.html" TargetMode="External"/><Relationship Id="rId5" Type="http://schemas.openxmlformats.org/officeDocument/2006/relationships/hyperlink" Target="https://docs.conda.io/projects/conda/en/latest/commands/install.html#target-environment-specification" TargetMode="External"/><Relationship Id="rId4" Type="http://schemas.openxmlformats.org/officeDocument/2006/relationships/hyperlink" Target="https://deeptools.readthedocs.io/en/latest/content/installation.html#command-line-installation-using-cond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eeptools.readthedocs.io/en/develop/content/help_glossary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tools.readthedocs.io/en/develop/content/tools/bamCoverag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cs3-project.github.io/MACS/docs/callpeak.html" TargetMode="External"/><Relationship Id="rId4" Type="http://schemas.openxmlformats.org/officeDocument/2006/relationships/hyperlink" Target="https://en.wikipedia.org/wiki/Peak_call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tools.readthedocs.io/en/develop/content/tools/multiBigwigSummary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hyperlink" Target="https://deeptools.readthedocs.io/en/develop/content/tools/plotPCA.html" TargetMode="External"/><Relationship Id="rId4" Type="http://schemas.openxmlformats.org/officeDocument/2006/relationships/hyperlink" Target="https://deeptools.readthedocs.io/en/develop/content/tools/plotCorrela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ED_(file_format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dtools.readthedocs.io/en/lates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dtools.readthedocs.io/en/latest/content/tools/merge.html" TargetMode="External"/><Relationship Id="rId4" Type="http://schemas.openxmlformats.org/officeDocument/2006/relationships/hyperlink" Target="https://bedtools.readthedocs.io/en/latest/content/tools/intersec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0E69-5A64-027F-12B4-B4E35071C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Bulk </a:t>
            </a:r>
            <a:r>
              <a:rPr lang="en-US" dirty="0" err="1"/>
              <a:t>CUT&amp;Tag</a:t>
            </a:r>
            <a:r>
              <a:rPr lang="en-US" dirty="0"/>
              <a:t>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5E9D2-D198-0A9F-1332-3F262965D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Hanrong Hu, Fides Zenk</a:t>
            </a:r>
          </a:p>
        </p:txBody>
      </p:sp>
    </p:spTree>
    <p:extLst>
      <p:ext uri="{BB962C8B-B14F-4D97-AF65-F5344CB8AC3E}">
        <p14:creationId xmlns:p14="http://schemas.microsoft.com/office/powerpoint/2010/main" val="386595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300B-7066-D02A-15C7-1B650078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signals (BW) on peaks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0ED66-ECDE-3252-B475-8E816E2E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computeMatrix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plotHeatmap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553F-037F-006D-9908-1D21EC9F8D94}"/>
              </a:ext>
            </a:extLst>
          </p:cNvPr>
          <p:cNvSpPr txBox="1"/>
          <p:nvPr/>
        </p:nvSpPr>
        <p:spPr>
          <a:xfrm>
            <a:off x="1069425" y="3262630"/>
            <a:ext cx="6427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Monaco" pitchFamily="2" charset="77"/>
              </a:rPr>
              <a:t>computeMatrix</a:t>
            </a:r>
            <a:r>
              <a:rPr lang="en-US" sz="1400" dirty="0">
                <a:latin typeface="Monaco" pitchFamily="2" charset="77"/>
              </a:rPr>
              <a:t> reference-point \</a:t>
            </a:r>
          </a:p>
          <a:p>
            <a:r>
              <a:rPr lang="en-US" sz="1400" dirty="0">
                <a:latin typeface="Monaco" pitchFamily="2" charset="77"/>
              </a:rPr>
              <a:t>	-S </a:t>
            </a:r>
            <a:r>
              <a:rPr lang="en-US" sz="1400" dirty="0" err="1">
                <a:latin typeface="Monaco" pitchFamily="2" charset="77"/>
              </a:rPr>
              <a:t>coverage.bigwig</a:t>
            </a:r>
            <a:r>
              <a:rPr lang="en-US" sz="1400" dirty="0">
                <a:latin typeface="Monaco" pitchFamily="2" charset="77"/>
              </a:rPr>
              <a:t> -R </a:t>
            </a:r>
            <a:r>
              <a:rPr lang="en-US" sz="1400" dirty="0" err="1">
                <a:latin typeface="Monaco" pitchFamily="2" charset="77"/>
              </a:rPr>
              <a:t>regions.bed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matrix.gz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plotHeatmap</a:t>
            </a:r>
            <a:r>
              <a:rPr lang="en-US" sz="1400" dirty="0">
                <a:latin typeface="Monaco" pitchFamily="2" charset="77"/>
              </a:rPr>
              <a:t> -m </a:t>
            </a:r>
            <a:r>
              <a:rPr lang="en-US" sz="1400" dirty="0" err="1">
                <a:latin typeface="Monaco" pitchFamily="2" charset="77"/>
              </a:rPr>
              <a:t>matrix.gz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heatmap.png</a:t>
            </a:r>
            <a:endParaRPr lang="en-US" sz="1400" dirty="0">
              <a:latin typeface="Monac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2755B-ADAE-F796-2829-11C6F790B1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87" r="78010"/>
          <a:stretch/>
        </p:blipFill>
        <p:spPr>
          <a:xfrm>
            <a:off x="8359485" y="919772"/>
            <a:ext cx="1709190" cy="5781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A22E3F-FF74-0965-9A73-819449AC41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9440" t="2087" r="-28"/>
          <a:stretch/>
        </p:blipFill>
        <p:spPr>
          <a:xfrm>
            <a:off x="10123170" y="919772"/>
            <a:ext cx="1600200" cy="5781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E40682-C649-AB92-8EA5-E82A00F90688}"/>
              </a:ext>
            </a:extLst>
          </p:cNvPr>
          <p:cNvSpPr txBox="1"/>
          <p:nvPr/>
        </p:nvSpPr>
        <p:spPr>
          <a:xfrm rot="16200000">
            <a:off x="7415371" y="3709948"/>
            <a:ext cx="19352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H3K27me3 peaks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24F10-5EB4-01F6-32FF-F1BA7C8E6339}"/>
              </a:ext>
            </a:extLst>
          </p:cNvPr>
          <p:cNvSpPr txBox="1"/>
          <p:nvPr/>
        </p:nvSpPr>
        <p:spPr>
          <a:xfrm>
            <a:off x="8582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72379-1C8E-2DE5-9159-0D178DA74191}"/>
              </a:ext>
            </a:extLst>
          </p:cNvPr>
          <p:cNvSpPr txBox="1"/>
          <p:nvPr/>
        </p:nvSpPr>
        <p:spPr>
          <a:xfrm>
            <a:off x="9339257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55761-CD36-3D90-7199-847282E9B1EC}"/>
              </a:ext>
            </a:extLst>
          </p:cNvPr>
          <p:cNvSpPr txBox="1"/>
          <p:nvPr/>
        </p:nvSpPr>
        <p:spPr>
          <a:xfrm>
            <a:off x="10106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DE1E6-D8D9-B665-F701-0A07105FA331}"/>
              </a:ext>
            </a:extLst>
          </p:cNvPr>
          <p:cNvSpPr txBox="1"/>
          <p:nvPr/>
        </p:nvSpPr>
        <p:spPr>
          <a:xfrm>
            <a:off x="10863257" y="639045"/>
            <a:ext cx="6928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2BB81-0636-84CE-E289-D6953AD43640}"/>
              </a:ext>
            </a:extLst>
          </p:cNvPr>
          <p:cNvSpPr txBox="1"/>
          <p:nvPr/>
        </p:nvSpPr>
        <p:spPr>
          <a:xfrm>
            <a:off x="8611606" y="26598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H3K27me3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CABF3C-082A-492A-7173-0F79B54BF3FD}"/>
              </a:ext>
            </a:extLst>
          </p:cNvPr>
          <p:cNvSpPr txBox="1"/>
          <p:nvPr/>
        </p:nvSpPr>
        <p:spPr>
          <a:xfrm>
            <a:off x="10563238" y="25820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416DFB-592C-3AB0-F869-627C1F2E6FB4}"/>
              </a:ext>
            </a:extLst>
          </p:cNvPr>
          <p:cNvCxnSpPr>
            <a:cxnSpLocks/>
          </p:cNvCxnSpPr>
          <p:nvPr/>
        </p:nvCxnSpPr>
        <p:spPr>
          <a:xfrm>
            <a:off x="8582222" y="622098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FD2661-9178-C65C-5043-52A28D2409C0}"/>
              </a:ext>
            </a:extLst>
          </p:cNvPr>
          <p:cNvCxnSpPr>
            <a:cxnSpLocks/>
          </p:cNvCxnSpPr>
          <p:nvPr/>
        </p:nvCxnSpPr>
        <p:spPr>
          <a:xfrm>
            <a:off x="10106760" y="614314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7C5C01-36D8-63C3-A375-D80244D03721}"/>
              </a:ext>
            </a:extLst>
          </p:cNvPr>
          <p:cNvSpPr txBox="1"/>
          <p:nvPr/>
        </p:nvSpPr>
        <p:spPr>
          <a:xfrm>
            <a:off x="5366274" y="5988734"/>
            <a:ext cx="283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mouse proximal limb ex-vivo culture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8B398A-0487-3191-11A2-6513DA88D2FE}"/>
              </a:ext>
            </a:extLst>
          </p:cNvPr>
          <p:cNvSpPr txBox="1"/>
          <p:nvPr/>
        </p:nvSpPr>
        <p:spPr>
          <a:xfrm>
            <a:off x="5131805" y="4671848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Check this matrix dimension:</a:t>
            </a:r>
          </a:p>
          <a:p>
            <a:r>
              <a:rPr lang="en-US" sz="1200" dirty="0" err="1">
                <a:latin typeface="Monaco" pitchFamily="2" charset="77"/>
              </a:rPr>
              <a:t>zcat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matrix.gz</a:t>
            </a:r>
            <a:r>
              <a:rPr lang="en-US" sz="1200" dirty="0">
                <a:latin typeface="Monaco" pitchFamily="2" charset="77"/>
              </a:rPr>
              <a:t> | head -n 2</a:t>
            </a:r>
          </a:p>
          <a:p>
            <a:r>
              <a:rPr lang="en-US" sz="1200" dirty="0" err="1">
                <a:latin typeface="Monaco" pitchFamily="2" charset="77"/>
              </a:rPr>
              <a:t>zless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matrix.gz</a:t>
            </a:r>
            <a:r>
              <a:rPr lang="en-US" sz="1200" dirty="0">
                <a:latin typeface="Monaco" pitchFamily="2" charset="77"/>
              </a:rPr>
              <a:t> | head -n 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D1706F-CDC5-6679-AA78-BE82BABFA91E}"/>
              </a:ext>
            </a:extLst>
          </p:cNvPr>
          <p:cNvCxnSpPr>
            <a:endCxn id="24" idx="0"/>
          </p:cNvCxnSpPr>
          <p:nvPr/>
        </p:nvCxnSpPr>
        <p:spPr>
          <a:xfrm flipH="1">
            <a:off x="6479290" y="3810668"/>
            <a:ext cx="116243" cy="861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39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D6C4-4136-A976-D9DD-EE704D65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06267" cy="1325563"/>
          </a:xfrm>
        </p:spPr>
        <p:txBody>
          <a:bodyPr/>
          <a:lstStyle/>
          <a:p>
            <a:r>
              <a:rPr lang="en-US" dirty="0"/>
              <a:t>Visualize signals (BW) on other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B7517-2616-2357-F3F8-0900C0923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8410" cy="4351338"/>
          </a:xfrm>
        </p:spPr>
        <p:txBody>
          <a:bodyPr/>
          <a:lstStyle/>
          <a:p>
            <a:r>
              <a:rPr lang="en-US" dirty="0" err="1"/>
              <a:t>computeMatrix</a:t>
            </a:r>
            <a:r>
              <a:rPr lang="en-US" dirty="0"/>
              <a:t> with another mode: scale-region</a:t>
            </a:r>
          </a:p>
          <a:p>
            <a:pPr lvl="1"/>
            <a:r>
              <a:rPr lang="en-US" dirty="0"/>
              <a:t>E.g. transcriptional start site (TSS) </a:t>
            </a:r>
            <a:r>
              <a:rPr lang="en-US" dirty="0">
                <a:hlinkClick r:id="rId3"/>
              </a:rPr>
              <a:t>https://reftss.riken.jp</a:t>
            </a:r>
            <a:r>
              <a:rPr lang="en-US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8B2CE-2BA7-1B93-12E5-067877C330D9}"/>
              </a:ext>
            </a:extLst>
          </p:cNvPr>
          <p:cNvSpPr txBox="1"/>
          <p:nvPr/>
        </p:nvSpPr>
        <p:spPr>
          <a:xfrm>
            <a:off x="1107186" y="4348111"/>
            <a:ext cx="6427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Monaco" pitchFamily="2" charset="77"/>
              </a:rPr>
              <a:t>computeMatrix</a:t>
            </a:r>
            <a:r>
              <a:rPr lang="en-US" sz="1400" dirty="0">
                <a:latin typeface="Monaco" pitchFamily="2" charset="77"/>
              </a:rPr>
              <a:t> scale-regions \</a:t>
            </a:r>
          </a:p>
          <a:p>
            <a:r>
              <a:rPr lang="en-US" sz="1400" dirty="0">
                <a:latin typeface="Monaco" pitchFamily="2" charset="77"/>
              </a:rPr>
              <a:t>	-S </a:t>
            </a:r>
            <a:r>
              <a:rPr lang="en-US" sz="1400" dirty="0" err="1">
                <a:latin typeface="Monaco" pitchFamily="2" charset="77"/>
              </a:rPr>
              <a:t>coverage.bigwig</a:t>
            </a:r>
            <a:r>
              <a:rPr lang="en-US" sz="1400" dirty="0">
                <a:latin typeface="Monaco" pitchFamily="2" charset="77"/>
              </a:rPr>
              <a:t> -R </a:t>
            </a:r>
            <a:r>
              <a:rPr lang="en-US" sz="1400" dirty="0" err="1">
                <a:latin typeface="Monaco" pitchFamily="2" charset="77"/>
              </a:rPr>
              <a:t>TSS.bed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matrix.gz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plotHeatmap</a:t>
            </a:r>
            <a:r>
              <a:rPr lang="en-US" sz="1400" dirty="0">
                <a:latin typeface="Monaco" pitchFamily="2" charset="77"/>
              </a:rPr>
              <a:t> -m </a:t>
            </a:r>
            <a:r>
              <a:rPr lang="en-US" sz="1400" dirty="0" err="1">
                <a:latin typeface="Monaco" pitchFamily="2" charset="77"/>
              </a:rPr>
              <a:t>matrix.gz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heatmap.png</a:t>
            </a:r>
            <a:endParaRPr lang="en-US" sz="1400" dirty="0">
              <a:latin typeface="Monac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505FB-43CD-F553-5995-811F79A6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966" t="2294" r="40080"/>
          <a:stretch/>
        </p:blipFill>
        <p:spPr>
          <a:xfrm>
            <a:off x="8592579" y="918106"/>
            <a:ext cx="1473201" cy="5769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6487B-8C7F-B9B7-43D4-B464BBE2D1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201" t="2294" r="1845"/>
          <a:stretch/>
        </p:blipFill>
        <p:spPr>
          <a:xfrm>
            <a:off x="10081171" y="918106"/>
            <a:ext cx="1473201" cy="576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F063C8-6D52-C684-C36E-BB79BAE8EB99}"/>
              </a:ext>
            </a:extLst>
          </p:cNvPr>
          <p:cNvSpPr txBox="1"/>
          <p:nvPr/>
        </p:nvSpPr>
        <p:spPr>
          <a:xfrm rot="16200000">
            <a:off x="7337180" y="3709948"/>
            <a:ext cx="20915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Mouse (mm39) TSS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F342A-9538-BEA0-80D5-9BE1366036F9}"/>
              </a:ext>
            </a:extLst>
          </p:cNvPr>
          <p:cNvSpPr txBox="1"/>
          <p:nvPr/>
        </p:nvSpPr>
        <p:spPr>
          <a:xfrm>
            <a:off x="8582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6FA41-EDD6-9161-09FF-79904B04940C}"/>
              </a:ext>
            </a:extLst>
          </p:cNvPr>
          <p:cNvSpPr txBox="1"/>
          <p:nvPr/>
        </p:nvSpPr>
        <p:spPr>
          <a:xfrm>
            <a:off x="9339257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A72546-361C-BA04-5411-5155E38E1B92}"/>
              </a:ext>
            </a:extLst>
          </p:cNvPr>
          <p:cNvSpPr txBox="1"/>
          <p:nvPr/>
        </p:nvSpPr>
        <p:spPr>
          <a:xfrm>
            <a:off x="10106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B157E-F386-A083-0185-53A0BF8BD806}"/>
              </a:ext>
            </a:extLst>
          </p:cNvPr>
          <p:cNvSpPr txBox="1"/>
          <p:nvPr/>
        </p:nvSpPr>
        <p:spPr>
          <a:xfrm>
            <a:off x="10863257" y="639045"/>
            <a:ext cx="6928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8B104-188B-7891-9A34-C351F18AE5EE}"/>
              </a:ext>
            </a:extLst>
          </p:cNvPr>
          <p:cNvSpPr txBox="1"/>
          <p:nvPr/>
        </p:nvSpPr>
        <p:spPr>
          <a:xfrm>
            <a:off x="8611606" y="26598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H3K4me3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63C3C-7B34-7E80-E10B-AF36FBB95335}"/>
              </a:ext>
            </a:extLst>
          </p:cNvPr>
          <p:cNvSpPr txBox="1"/>
          <p:nvPr/>
        </p:nvSpPr>
        <p:spPr>
          <a:xfrm>
            <a:off x="10563238" y="25820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36581-C0FA-7E86-BBA6-EBA57C01D921}"/>
              </a:ext>
            </a:extLst>
          </p:cNvPr>
          <p:cNvCxnSpPr>
            <a:cxnSpLocks/>
          </p:cNvCxnSpPr>
          <p:nvPr/>
        </p:nvCxnSpPr>
        <p:spPr>
          <a:xfrm>
            <a:off x="8582222" y="622098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23C3BB-6A3C-A08B-EBBD-6219F397EF1A}"/>
              </a:ext>
            </a:extLst>
          </p:cNvPr>
          <p:cNvCxnSpPr>
            <a:cxnSpLocks/>
          </p:cNvCxnSpPr>
          <p:nvPr/>
        </p:nvCxnSpPr>
        <p:spPr>
          <a:xfrm>
            <a:off x="10106760" y="614314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BFE18A-B27F-B522-1D46-56D29F76253C}"/>
              </a:ext>
            </a:extLst>
          </p:cNvPr>
          <p:cNvSpPr txBox="1"/>
          <p:nvPr/>
        </p:nvSpPr>
        <p:spPr>
          <a:xfrm>
            <a:off x="5366274" y="5988734"/>
            <a:ext cx="283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mouse proximal limb ex-vivo culture </a:t>
            </a:r>
          </a:p>
        </p:txBody>
      </p:sp>
    </p:spTree>
    <p:extLst>
      <p:ext uri="{BB962C8B-B14F-4D97-AF65-F5344CB8AC3E}">
        <p14:creationId xmlns:p14="http://schemas.microsoft.com/office/powerpoint/2010/main" val="73020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3D86F2C2-14F3-EA09-0F7B-9102A9906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169"/>
          <a:stretch/>
        </p:blipFill>
        <p:spPr>
          <a:xfrm>
            <a:off x="838200" y="2656047"/>
            <a:ext cx="10515600" cy="38068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D790A1-E3E9-2AAB-2B79-C9A7F0F3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FAB82-2859-8016-B836-60D4F6A217DE}"/>
              </a:ext>
            </a:extLst>
          </p:cNvPr>
          <p:cNvSpPr txBox="1"/>
          <p:nvPr/>
        </p:nvSpPr>
        <p:spPr>
          <a:xfrm>
            <a:off x="6228914" y="216467"/>
            <a:ext cx="59097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Monaco" pitchFamily="2" charset="77"/>
              </a:rPr>
              <a:t>computeMatrix</a:t>
            </a:r>
            <a:r>
              <a:rPr lang="en-US" sz="1200" dirty="0">
                <a:latin typeface="Monaco" pitchFamily="2" charset="77"/>
              </a:rPr>
              <a:t> scale-regions -S </a:t>
            </a:r>
            <a:r>
              <a:rPr lang="en-US" sz="1200" dirty="0" err="1">
                <a:latin typeface="Monaco" pitchFamily="2" charset="77"/>
              </a:rPr>
              <a:t>coverage.bigwig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-R </a:t>
            </a:r>
            <a:r>
              <a:rPr lang="en-US" sz="1200" dirty="0" err="1">
                <a:latin typeface="Monaco" pitchFamily="2" charset="77"/>
              </a:rPr>
              <a:t>regions.bed</a:t>
            </a:r>
            <a:r>
              <a:rPr lang="en-US" sz="1200" dirty="0">
                <a:latin typeface="Monaco" pitchFamily="2" charset="77"/>
              </a:rPr>
              <a:t> -o </a:t>
            </a:r>
            <a:r>
              <a:rPr lang="en-US" sz="1200" dirty="0" err="1">
                <a:latin typeface="Monaco" pitchFamily="2" charset="77"/>
              </a:rPr>
              <a:t>matrix.gz</a:t>
            </a:r>
            <a:endParaRPr lang="en-US" sz="1200" dirty="0">
              <a:latin typeface="Monaco" pitchFamily="2" charset="77"/>
            </a:endParaRP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 err="1">
                <a:latin typeface="Monaco" pitchFamily="2" charset="77"/>
              </a:rPr>
              <a:t>plotHeatmap</a:t>
            </a:r>
            <a:r>
              <a:rPr lang="en-US" sz="1200" dirty="0">
                <a:latin typeface="Monaco" pitchFamily="2" charset="77"/>
              </a:rPr>
              <a:t> -m </a:t>
            </a:r>
            <a:r>
              <a:rPr lang="en-US" sz="1200" dirty="0" err="1">
                <a:latin typeface="Monaco" pitchFamily="2" charset="77"/>
              </a:rPr>
              <a:t>matrix.gz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--</a:t>
            </a:r>
            <a:r>
              <a:rPr lang="en-US" sz="1200" dirty="0" err="1">
                <a:latin typeface="Monaco" pitchFamily="2" charset="77"/>
              </a:rPr>
              <a:t>kmeans</a:t>
            </a:r>
            <a:r>
              <a:rPr lang="en-US" sz="1200" dirty="0">
                <a:latin typeface="Monaco" pitchFamily="2" charset="77"/>
              </a:rPr>
              <a:t> 4 \ # other clustering algorithm possible </a:t>
            </a:r>
          </a:p>
          <a:p>
            <a:r>
              <a:rPr lang="en-US" sz="1200" dirty="0">
                <a:latin typeface="Monaco" pitchFamily="2" charset="77"/>
              </a:rPr>
              <a:t>	--</a:t>
            </a:r>
            <a:r>
              <a:rPr lang="en-US" sz="1200" dirty="0" err="1">
                <a:latin typeface="Monaco" pitchFamily="2" charset="77"/>
              </a:rPr>
              <a:t>outFileSortedRegions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heatmap_sortedRegions.bed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--</a:t>
            </a:r>
            <a:r>
              <a:rPr lang="en-US" sz="1200" dirty="0" err="1">
                <a:latin typeface="Monaco" pitchFamily="2" charset="77"/>
              </a:rPr>
              <a:t>outFileNameMatrix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cluster_martrix.gz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-o </a:t>
            </a:r>
            <a:r>
              <a:rPr lang="en-US" sz="1200" dirty="0" err="1">
                <a:latin typeface="Monaco" pitchFamily="2" charset="77"/>
              </a:rPr>
              <a:t>heatmap.png</a:t>
            </a:r>
            <a:endParaRPr lang="en-US" sz="1200" dirty="0">
              <a:latin typeface="Monac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98C3F-3A46-4026-DA79-03309909D136}"/>
              </a:ext>
            </a:extLst>
          </p:cNvPr>
          <p:cNvSpPr txBox="1"/>
          <p:nvPr/>
        </p:nvSpPr>
        <p:spPr>
          <a:xfrm>
            <a:off x="4780154" y="1281743"/>
            <a:ext cx="1669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Clustering of </a:t>
            </a:r>
            <a:r>
              <a:rPr lang="en-US" sz="1200" dirty="0" err="1">
                <a:solidFill>
                  <a:srgbClr val="FF0000"/>
                </a:solidFill>
              </a:rPr>
              <a:t>matrix.gz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1EEDDF-A55F-9158-14C9-43B74F96100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449394" y="1092943"/>
            <a:ext cx="697136" cy="32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E5DEDB-EF95-0C50-4837-E56855D10336}"/>
              </a:ext>
            </a:extLst>
          </p:cNvPr>
          <p:cNvSpPr txBox="1"/>
          <p:nvPr/>
        </p:nvSpPr>
        <p:spPr>
          <a:xfrm rot="16200000">
            <a:off x="-18406" y="4420969"/>
            <a:ext cx="2476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Union of H3K27me3 peaks on chr7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69338-2494-AFC6-FC34-B10613008489}"/>
              </a:ext>
            </a:extLst>
          </p:cNvPr>
          <p:cNvSpPr txBox="1"/>
          <p:nvPr/>
        </p:nvSpPr>
        <p:spPr>
          <a:xfrm>
            <a:off x="1504588" y="2303075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A7810-3701-1336-0FDC-9AEA2FE8C88B}"/>
              </a:ext>
            </a:extLst>
          </p:cNvPr>
          <p:cNvSpPr txBox="1"/>
          <p:nvPr/>
        </p:nvSpPr>
        <p:spPr>
          <a:xfrm>
            <a:off x="2010696" y="2303075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d15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DC8AD4-EB40-3A38-C87B-01E52FB19E35}"/>
              </a:ext>
            </a:extLst>
          </p:cNvPr>
          <p:cNvGrpSpPr/>
          <p:nvPr/>
        </p:nvGrpSpPr>
        <p:grpSpPr>
          <a:xfrm>
            <a:off x="2494210" y="2296826"/>
            <a:ext cx="982415" cy="289497"/>
            <a:chOff x="2532310" y="2154250"/>
            <a:chExt cx="982415" cy="2894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66B33-8E28-4C3F-6CE2-11E99FB32D00}"/>
                </a:ext>
              </a:extLst>
            </p:cNvPr>
            <p:cNvSpPr txBox="1"/>
            <p:nvPr/>
          </p:nvSpPr>
          <p:spPr>
            <a:xfrm>
              <a:off x="2806150" y="215425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d45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738510-D883-D8A6-E643-FD52B35687D8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10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3F31B6-7B31-C274-F386-4411AC6E1F2E}"/>
              </a:ext>
            </a:extLst>
          </p:cNvPr>
          <p:cNvGrpSpPr/>
          <p:nvPr/>
        </p:nvGrpSpPr>
        <p:grpSpPr>
          <a:xfrm>
            <a:off x="3542561" y="2296826"/>
            <a:ext cx="982415" cy="289497"/>
            <a:chOff x="3580661" y="2154250"/>
            <a:chExt cx="982415" cy="2894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777D05-DA56-C1AC-59A9-CB7DEB9AAD8B}"/>
                </a:ext>
              </a:extLst>
            </p:cNvPr>
            <p:cNvSpPr txBox="1"/>
            <p:nvPr/>
          </p:nvSpPr>
          <p:spPr>
            <a:xfrm>
              <a:off x="3813624" y="215425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d120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BA1D1-B170-65DD-5C14-3B3455A46138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61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1F85E3B-C6DA-07F3-F6AF-F36E48529DE2}"/>
              </a:ext>
            </a:extLst>
          </p:cNvPr>
          <p:cNvSpPr txBox="1"/>
          <p:nvPr/>
        </p:nvSpPr>
        <p:spPr>
          <a:xfrm>
            <a:off x="4625152" y="2309324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871D2-9CCB-B725-5544-1DA5949078CE}"/>
              </a:ext>
            </a:extLst>
          </p:cNvPr>
          <p:cNvSpPr txBox="1"/>
          <p:nvPr/>
        </p:nvSpPr>
        <p:spPr>
          <a:xfrm>
            <a:off x="5131260" y="2309324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d15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0D0E3B-DB09-784A-AD7E-396C3488D69B}"/>
              </a:ext>
            </a:extLst>
          </p:cNvPr>
          <p:cNvGrpSpPr/>
          <p:nvPr/>
        </p:nvGrpSpPr>
        <p:grpSpPr>
          <a:xfrm>
            <a:off x="5614774" y="2303075"/>
            <a:ext cx="982415" cy="289497"/>
            <a:chOff x="2532310" y="2154250"/>
            <a:chExt cx="982415" cy="2894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72B4B6-AECC-8421-403E-62BA403414D7}"/>
                </a:ext>
              </a:extLst>
            </p:cNvPr>
            <p:cNvSpPr txBox="1"/>
            <p:nvPr/>
          </p:nvSpPr>
          <p:spPr>
            <a:xfrm>
              <a:off x="2806150" y="215425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d45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9187E1-3D40-FF48-3E9B-F86566B90230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10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049EC9-3811-FA28-05E6-C0F730F07533}"/>
              </a:ext>
            </a:extLst>
          </p:cNvPr>
          <p:cNvGrpSpPr/>
          <p:nvPr/>
        </p:nvGrpSpPr>
        <p:grpSpPr>
          <a:xfrm>
            <a:off x="6663125" y="2303075"/>
            <a:ext cx="982415" cy="289497"/>
            <a:chOff x="3580661" y="2154250"/>
            <a:chExt cx="982415" cy="2894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836D8D-649B-6993-113A-EE91E858516B}"/>
                </a:ext>
              </a:extLst>
            </p:cNvPr>
            <p:cNvSpPr txBox="1"/>
            <p:nvPr/>
          </p:nvSpPr>
          <p:spPr>
            <a:xfrm>
              <a:off x="3813624" y="215425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d120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8BFC0B-B2AE-4EA3-A8D1-8D4954D42C2A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61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1490B2-608D-F048-CC02-EA5315767977}"/>
              </a:ext>
            </a:extLst>
          </p:cNvPr>
          <p:cNvSpPr txBox="1"/>
          <p:nvPr/>
        </p:nvSpPr>
        <p:spPr>
          <a:xfrm>
            <a:off x="7765718" y="2303075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A383F0-C003-2554-4EEA-C7591B2C71D7}"/>
              </a:ext>
            </a:extLst>
          </p:cNvPr>
          <p:cNvSpPr txBox="1"/>
          <p:nvPr/>
        </p:nvSpPr>
        <p:spPr>
          <a:xfrm>
            <a:off x="8271826" y="2303075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d15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04089F-0859-DB26-5F2C-EF7ADBDEA8FB}"/>
              </a:ext>
            </a:extLst>
          </p:cNvPr>
          <p:cNvGrpSpPr/>
          <p:nvPr/>
        </p:nvGrpSpPr>
        <p:grpSpPr>
          <a:xfrm>
            <a:off x="8755340" y="2296826"/>
            <a:ext cx="982415" cy="289497"/>
            <a:chOff x="2532310" y="2154250"/>
            <a:chExt cx="982415" cy="2894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246233-C445-B38B-4CBA-022D4C235088}"/>
                </a:ext>
              </a:extLst>
            </p:cNvPr>
            <p:cNvSpPr txBox="1"/>
            <p:nvPr/>
          </p:nvSpPr>
          <p:spPr>
            <a:xfrm>
              <a:off x="2806150" y="215425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d45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F7381E-626E-811E-0E3B-5BD0BE4E2101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10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0C0D24-F39E-EB78-31A8-8DEC3459388D}"/>
              </a:ext>
            </a:extLst>
          </p:cNvPr>
          <p:cNvGrpSpPr/>
          <p:nvPr/>
        </p:nvGrpSpPr>
        <p:grpSpPr>
          <a:xfrm>
            <a:off x="9803691" y="2296826"/>
            <a:ext cx="982415" cy="289497"/>
            <a:chOff x="3580661" y="2154250"/>
            <a:chExt cx="982415" cy="2894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4D0EED-190F-7917-7A8A-210AC0BCF2F3}"/>
                </a:ext>
              </a:extLst>
            </p:cNvPr>
            <p:cNvSpPr txBox="1"/>
            <p:nvPr/>
          </p:nvSpPr>
          <p:spPr>
            <a:xfrm>
              <a:off x="3813624" y="215425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d120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BC7B17-B048-32FD-F517-D378925849E9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61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0FFFD0F-E7B8-092E-478D-BC2D4C9F9C18}"/>
              </a:ext>
            </a:extLst>
          </p:cNvPr>
          <p:cNvSpPr txBox="1"/>
          <p:nvPr/>
        </p:nvSpPr>
        <p:spPr>
          <a:xfrm>
            <a:off x="2327172" y="1878262"/>
            <a:ext cx="144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7BB8"/>
                </a:solidFill>
              </a:rPr>
              <a:t>H3K27me3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5469E5-29B1-14B6-7DB0-28301C1AC48B}"/>
              </a:ext>
            </a:extLst>
          </p:cNvPr>
          <p:cNvSpPr txBox="1"/>
          <p:nvPr/>
        </p:nvSpPr>
        <p:spPr>
          <a:xfrm>
            <a:off x="5621063" y="1878262"/>
            <a:ext cx="123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697"/>
                </a:solidFill>
              </a:rPr>
              <a:t>H3K27ac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036F83-5667-EEEC-F5A0-875D21023F49}"/>
              </a:ext>
            </a:extLst>
          </p:cNvPr>
          <p:cNvSpPr txBox="1"/>
          <p:nvPr/>
        </p:nvSpPr>
        <p:spPr>
          <a:xfrm>
            <a:off x="8705962" y="1878262"/>
            <a:ext cx="13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6F8E"/>
                </a:solidFill>
              </a:rPr>
              <a:t>H3K4me3</a:t>
            </a:r>
          </a:p>
        </p:txBody>
      </p:sp>
    </p:spTree>
    <p:extLst>
      <p:ext uri="{BB962C8B-B14F-4D97-AF65-F5344CB8AC3E}">
        <p14:creationId xmlns:p14="http://schemas.microsoft.com/office/powerpoint/2010/main" val="43929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C500-2446-7442-590A-955BFFEE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61E19-F4CB-0EB2-6803-F97CAFC6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From BED files to the functions </a:t>
            </a:r>
          </a:p>
          <a:p>
            <a:pPr lvl="1"/>
            <a:r>
              <a:rPr lang="en-US" dirty="0"/>
              <a:t>H3K4me3 peaks </a:t>
            </a:r>
            <a:r>
              <a:rPr lang="en-US" dirty="0">
                <a:sym typeface="Wingdings" pitchFamily="2" charset="2"/>
              </a:rPr>
              <a:t> promoters?</a:t>
            </a:r>
          </a:p>
          <a:p>
            <a:pPr lvl="1"/>
            <a:r>
              <a:rPr lang="en-US" dirty="0"/>
              <a:t>Regions with H3K27ac &amp; H3K4me1 </a:t>
            </a:r>
            <a:r>
              <a:rPr lang="en-US" dirty="0">
                <a:sym typeface="Wingdings" pitchFamily="2" charset="2"/>
              </a:rPr>
              <a:t> enhancers ? </a:t>
            </a:r>
          </a:p>
          <a:p>
            <a:pPr lvl="1"/>
            <a:r>
              <a:rPr lang="en-US" dirty="0">
                <a:sym typeface="Wingdings" pitchFamily="2" charset="2"/>
              </a:rPr>
              <a:t>Regions lose H3K4me3 over development  ??</a:t>
            </a:r>
          </a:p>
          <a:p>
            <a:r>
              <a:rPr lang="en-US" dirty="0">
                <a:sym typeface="Wingdings" pitchFamily="2" charset="2"/>
                <a:hlinkClick r:id="rId2"/>
              </a:rPr>
              <a:t>ChIPseeker</a:t>
            </a:r>
            <a:r>
              <a:rPr lang="en-US" dirty="0">
                <a:sym typeface="Wingdings" pitchFamily="2" charset="2"/>
              </a:rPr>
              <a:t>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AC784-6473-2624-CB7E-355F26F5F5AF}"/>
              </a:ext>
            </a:extLst>
          </p:cNvPr>
          <p:cNvSpPr txBox="1"/>
          <p:nvPr/>
        </p:nvSpPr>
        <p:spPr>
          <a:xfrm>
            <a:off x="838200" y="3581400"/>
            <a:ext cx="670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aco" pitchFamily="2" charset="77"/>
              </a:rPr>
              <a:t>library(</a:t>
            </a:r>
            <a:r>
              <a:rPr lang="en-US" sz="1100" dirty="0" err="1">
                <a:latin typeface="Monaco" pitchFamily="2" charset="77"/>
              </a:rPr>
              <a:t>ChIPseeker</a:t>
            </a:r>
            <a:r>
              <a:rPr lang="en-US" sz="1100" dirty="0">
                <a:latin typeface="Monaco" pitchFamily="2" charset="77"/>
              </a:rPr>
              <a:t>)</a:t>
            </a:r>
          </a:p>
          <a:p>
            <a:r>
              <a:rPr lang="en-US" sz="1100" dirty="0">
                <a:latin typeface="Monaco" pitchFamily="2" charset="77"/>
              </a:rPr>
              <a:t>library(TxDb.Hsapiens.UCSC.hg38.knownGene)</a:t>
            </a:r>
          </a:p>
          <a:p>
            <a:r>
              <a:rPr lang="en-US" sz="1100" dirty="0">
                <a:latin typeface="Monaco" pitchFamily="2" charset="77"/>
              </a:rPr>
              <a:t>library(</a:t>
            </a:r>
            <a:r>
              <a:rPr lang="en-US" sz="1100" dirty="0" err="1">
                <a:latin typeface="Monaco" pitchFamily="2" charset="77"/>
              </a:rPr>
              <a:t>org.Hs.eg.db</a:t>
            </a:r>
            <a:r>
              <a:rPr lang="en-US" sz="1100" dirty="0">
                <a:latin typeface="Monaco" pitchFamily="2" charset="77"/>
              </a:rPr>
              <a:t>)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Specify the </a:t>
            </a:r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 object correctly</a:t>
            </a:r>
          </a:p>
          <a:p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 &lt;- TxDb.Hsapiens.UCSC.hg38.knownGene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Convert to </a:t>
            </a:r>
            <a:r>
              <a:rPr lang="en-US" sz="1100" dirty="0" err="1">
                <a:latin typeface="Monaco" pitchFamily="2" charset="77"/>
              </a:rPr>
              <a:t>GRanges</a:t>
            </a:r>
            <a:r>
              <a:rPr lang="en-US" sz="1100" dirty="0">
                <a:latin typeface="Monaco" pitchFamily="2" charset="77"/>
              </a:rPr>
              <a:t> object and assign names</a:t>
            </a:r>
          </a:p>
          <a:p>
            <a:r>
              <a:rPr lang="en-US" sz="1100" dirty="0" err="1">
                <a:latin typeface="Monaco" pitchFamily="2" charset="77"/>
              </a:rPr>
              <a:t>CnT.gr</a:t>
            </a:r>
            <a:r>
              <a:rPr lang="en-US" sz="1100" dirty="0">
                <a:latin typeface="Monaco" pitchFamily="2" charset="77"/>
              </a:rPr>
              <a:t> &lt;- </a:t>
            </a:r>
            <a:r>
              <a:rPr lang="en-US" sz="1100" dirty="0" err="1">
                <a:latin typeface="Monaco" pitchFamily="2" charset="77"/>
              </a:rPr>
              <a:t>setNames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lapply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CnT.peaks</a:t>
            </a:r>
            <a:r>
              <a:rPr lang="en-US" sz="1100" dirty="0">
                <a:latin typeface="Monaco" pitchFamily="2" charset="77"/>
              </a:rPr>
              <a:t>, </a:t>
            </a:r>
            <a:r>
              <a:rPr lang="en-US" sz="1100" dirty="0" err="1">
                <a:latin typeface="Monaco" pitchFamily="2" charset="77"/>
              </a:rPr>
              <a:t>readPeakFile</a:t>
            </a:r>
            <a:r>
              <a:rPr lang="en-US" sz="1100" dirty="0">
                <a:latin typeface="Monaco" pitchFamily="2" charset="77"/>
              </a:rPr>
              <a:t>), </a:t>
            </a:r>
            <a:r>
              <a:rPr lang="en-US" sz="1100" dirty="0" err="1">
                <a:latin typeface="Monaco" pitchFamily="2" charset="77"/>
              </a:rPr>
              <a:t>peak_names</a:t>
            </a:r>
            <a:r>
              <a:rPr lang="en-US" sz="1100" dirty="0">
                <a:latin typeface="Monaco" pitchFamily="2" charset="77"/>
              </a:rPr>
              <a:t>)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Annotate </a:t>
            </a:r>
          </a:p>
          <a:p>
            <a:r>
              <a:rPr lang="en-US" sz="1100" dirty="0" err="1">
                <a:latin typeface="Monaco" pitchFamily="2" charset="77"/>
              </a:rPr>
              <a:t>CnT.anno</a:t>
            </a:r>
            <a:r>
              <a:rPr lang="en-US" sz="1100" dirty="0">
                <a:latin typeface="Monaco" pitchFamily="2" charset="77"/>
              </a:rPr>
              <a:t> &lt;- </a:t>
            </a:r>
            <a:r>
              <a:rPr lang="en-US" sz="1100" dirty="0" err="1">
                <a:latin typeface="Monaco" pitchFamily="2" charset="77"/>
              </a:rPr>
              <a:t>lapply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CnT.gr</a:t>
            </a:r>
            <a:r>
              <a:rPr lang="en-US" sz="1100" dirty="0">
                <a:latin typeface="Monaco" pitchFamily="2" charset="77"/>
              </a:rPr>
              <a:t>, function(</a:t>
            </a:r>
            <a:r>
              <a:rPr lang="en-US" sz="1100" dirty="0" err="1">
                <a:latin typeface="Monaco" pitchFamily="2" charset="77"/>
              </a:rPr>
              <a:t>peak.gr</a:t>
            </a:r>
            <a:r>
              <a:rPr lang="en-US" sz="1100" dirty="0">
                <a:latin typeface="Monaco" pitchFamily="2" charset="77"/>
              </a:rPr>
              <a:t>){</a:t>
            </a:r>
          </a:p>
          <a:p>
            <a:r>
              <a:rPr lang="en-US" sz="1100" dirty="0">
                <a:latin typeface="Monaco" pitchFamily="2" charset="77"/>
              </a:rPr>
              <a:t>  </a:t>
            </a:r>
            <a:r>
              <a:rPr lang="en-US" sz="1100" dirty="0" err="1">
                <a:latin typeface="Monaco" pitchFamily="2" charset="77"/>
              </a:rPr>
              <a:t>annotatePeak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peak.gr</a:t>
            </a:r>
            <a:r>
              <a:rPr lang="en-US" sz="1100" dirty="0">
                <a:latin typeface="Monaco" pitchFamily="2" charset="77"/>
              </a:rPr>
              <a:t>, </a:t>
            </a:r>
            <a:r>
              <a:rPr lang="en-US" sz="1100" dirty="0" err="1">
                <a:latin typeface="Monaco" pitchFamily="2" charset="77"/>
              </a:rPr>
              <a:t>tssRegion</a:t>
            </a:r>
            <a:r>
              <a:rPr lang="en-US" sz="1100" dirty="0">
                <a:latin typeface="Monaco" pitchFamily="2" charset="77"/>
              </a:rPr>
              <a:t> = c(-3000, 3000), </a:t>
            </a:r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 = </a:t>
            </a:r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, </a:t>
            </a:r>
          </a:p>
          <a:p>
            <a:r>
              <a:rPr lang="en-US" sz="1100" dirty="0">
                <a:latin typeface="Monaco" pitchFamily="2" charset="77"/>
              </a:rPr>
              <a:t>	</a:t>
            </a:r>
            <a:r>
              <a:rPr lang="en-US" sz="1100" dirty="0" err="1">
                <a:latin typeface="Monaco" pitchFamily="2" charset="77"/>
              </a:rPr>
              <a:t>annoDb</a:t>
            </a:r>
            <a:r>
              <a:rPr lang="en-US" sz="1100" dirty="0">
                <a:latin typeface="Monaco" pitchFamily="2" charset="77"/>
              </a:rPr>
              <a:t> = "</a:t>
            </a:r>
            <a:r>
              <a:rPr lang="en-US" sz="1100" dirty="0" err="1">
                <a:latin typeface="Monaco" pitchFamily="2" charset="77"/>
              </a:rPr>
              <a:t>org.Hs.eg.db</a:t>
            </a:r>
            <a:r>
              <a:rPr lang="en-US" sz="1100" dirty="0">
                <a:latin typeface="Monaco" pitchFamily="2" charset="77"/>
              </a:rPr>
              <a:t>") </a:t>
            </a:r>
          </a:p>
          <a:p>
            <a:r>
              <a:rPr lang="en-US" sz="1100" dirty="0">
                <a:latin typeface="Monaco" pitchFamily="2" charset="77"/>
              </a:rPr>
              <a:t>})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Plot the stats</a:t>
            </a:r>
          </a:p>
          <a:p>
            <a:r>
              <a:rPr lang="en-US" sz="1100" dirty="0" err="1">
                <a:latin typeface="Monaco" pitchFamily="2" charset="77"/>
              </a:rPr>
              <a:t>plotAnnoBar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CnT.anno</a:t>
            </a:r>
            <a:r>
              <a:rPr lang="en-US" sz="1100" dirty="0">
                <a:latin typeface="Monaco" pitchFamily="2" charset="77"/>
              </a:rPr>
              <a:t>)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EFEAAF2-5968-8852-D77C-EB5532D8B9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DD1ACFCA-3544-4466-3EA6-492EFE3C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3114694"/>
            <a:ext cx="4775200" cy="32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6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92A3-5DA0-0EE8-B083-806ABF6C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AEC-0846-8934-CA5A-7377A80CA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 err="1">
                <a:hlinkClick r:id="rId2"/>
              </a:rPr>
              <a:t>conda</a:t>
            </a:r>
            <a:endParaRPr lang="en-US" dirty="0"/>
          </a:p>
          <a:p>
            <a:r>
              <a:rPr lang="en-US" dirty="0"/>
              <a:t>Install </a:t>
            </a:r>
            <a:r>
              <a:rPr lang="en-US" dirty="0">
                <a:hlinkClick r:id="rId3"/>
              </a:rPr>
              <a:t>macs3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deepTools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(optional but recommended): </a:t>
            </a:r>
            <a:r>
              <a:rPr lang="en-US" dirty="0">
                <a:hlinkClick r:id="rId5"/>
              </a:rPr>
              <a:t>install to specific </a:t>
            </a:r>
            <a:r>
              <a:rPr lang="en-US" dirty="0" err="1">
                <a:hlinkClick r:id="rId5"/>
              </a:rPr>
              <a:t>conda</a:t>
            </a:r>
            <a:r>
              <a:rPr lang="en-US" dirty="0">
                <a:hlinkClick r:id="rId5"/>
              </a:rPr>
              <a:t> environment</a:t>
            </a:r>
            <a:endParaRPr lang="en-US" dirty="0"/>
          </a:p>
          <a:p>
            <a:pPr lvl="2"/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epign_practical</a:t>
            </a:r>
            <a:r>
              <a:rPr lang="en-US" dirty="0"/>
              <a:t> -c </a:t>
            </a:r>
            <a:r>
              <a:rPr lang="en-US" dirty="0" err="1"/>
              <a:t>bioconda</a:t>
            </a:r>
            <a:r>
              <a:rPr lang="en-US" dirty="0"/>
              <a:t> macs3 </a:t>
            </a:r>
            <a:r>
              <a:rPr lang="en-US" dirty="0" err="1"/>
              <a:t>deeptools</a:t>
            </a:r>
            <a:endParaRPr lang="en-US" dirty="0"/>
          </a:p>
          <a:p>
            <a:r>
              <a:rPr lang="en-US" dirty="0"/>
              <a:t>Install R &amp; </a:t>
            </a:r>
            <a:r>
              <a:rPr lang="en-US" dirty="0" err="1"/>
              <a:t>Rstudio</a:t>
            </a:r>
            <a:r>
              <a:rPr lang="en-US" dirty="0"/>
              <a:t>, and required packages:</a:t>
            </a:r>
          </a:p>
          <a:p>
            <a:pPr lvl="1"/>
            <a:r>
              <a:rPr lang="en-US" dirty="0" err="1">
                <a:hlinkClick r:id="rId6"/>
              </a:rPr>
              <a:t>ChIPseeker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TxDb.Hsapiens.UCSC.hg38.knownGene </a:t>
            </a:r>
            <a:endParaRPr lang="en-US" dirty="0"/>
          </a:p>
          <a:p>
            <a:pPr lvl="1"/>
            <a:r>
              <a:rPr lang="en-US" dirty="0" err="1">
                <a:hlinkClick r:id="rId8"/>
              </a:rPr>
              <a:t>org.Hs.eg.db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8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2548-7233-46DC-8368-D145812B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NGS data analysis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713AF6F-C884-4C5D-D628-A0A2C6C4D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9833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E32D91-7ED4-C7B3-2911-9A2D26CFB527}"/>
              </a:ext>
            </a:extLst>
          </p:cNvPr>
          <p:cNvSpPr txBox="1"/>
          <p:nvPr/>
        </p:nvSpPr>
        <p:spPr>
          <a:xfrm>
            <a:off x="838200" y="2037291"/>
            <a:ext cx="2048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typically get from the sequencing facility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08B4D-158B-C28A-262D-1A72700274D9}"/>
              </a:ext>
            </a:extLst>
          </p:cNvPr>
          <p:cNvSpPr txBox="1"/>
          <p:nvPr/>
        </p:nvSpPr>
        <p:spPr>
          <a:xfrm>
            <a:off x="3581399" y="5050434"/>
            <a:ext cx="2226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also align to a hybrid genome (</a:t>
            </a:r>
            <a:r>
              <a:rPr lang="en-US" dirty="0" err="1"/>
              <a:t>e.g</a:t>
            </a:r>
            <a:r>
              <a:rPr lang="en-US" dirty="0"/>
              <a:t> spike-in, GFP)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C2AB7-3E7A-7E07-7882-B77310EC7706}"/>
              </a:ext>
            </a:extLst>
          </p:cNvPr>
          <p:cNvSpPr txBox="1"/>
          <p:nvPr/>
        </p:nvSpPr>
        <p:spPr>
          <a:xfrm>
            <a:off x="6400800" y="2037291"/>
            <a:ext cx="2048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by mapping quality, duplicates etc.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C040B-5579-DA63-FA76-677CD6AF3319}"/>
              </a:ext>
            </a:extLst>
          </p:cNvPr>
          <p:cNvSpPr txBox="1"/>
          <p:nvPr/>
        </p:nvSpPr>
        <p:spPr>
          <a:xfrm>
            <a:off x="9381068" y="1852625"/>
            <a:ext cx="187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 small(er) file to work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662AF-CA3C-BBA3-DF5A-A93F74E46E25}"/>
              </a:ext>
            </a:extLst>
          </p:cNvPr>
          <p:cNvSpPr txBox="1"/>
          <p:nvPr/>
        </p:nvSpPr>
        <p:spPr>
          <a:xfrm>
            <a:off x="9550401" y="5512099"/>
            <a:ext cx="191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regions of enrichment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FA839-2FB0-504D-95A6-E87C816733B4}"/>
              </a:ext>
            </a:extLst>
          </p:cNvPr>
          <p:cNvSpPr txBox="1"/>
          <p:nvPr/>
        </p:nvSpPr>
        <p:spPr>
          <a:xfrm>
            <a:off x="7425266" y="280927"/>
            <a:ext cx="447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Glossary of NGS terms: </a:t>
            </a:r>
            <a:r>
              <a:rPr lang="en-US" sz="1000" dirty="0">
                <a:hlinkClick r:id="rId7"/>
              </a:rPr>
              <a:t>https://deeptools.readthedocs.io/en/develop/content/help_glossary.html#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33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2AA1-153A-0C1B-577A-81CB6B16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BAM files 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B23AC-AA4D-1E54-F5A7-469F8924EB67}"/>
              </a:ext>
            </a:extLst>
          </p:cNvPr>
          <p:cNvSpPr txBox="1"/>
          <p:nvPr/>
        </p:nvSpPr>
        <p:spPr>
          <a:xfrm>
            <a:off x="8923867" y="3312056"/>
            <a:ext cx="262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read nucleotide </a:t>
            </a:r>
            <a:r>
              <a:rPr lang="en-US" dirty="0" err="1"/>
              <a:t>seq&amp;stats</a:t>
            </a:r>
            <a:r>
              <a:rPr lang="en-US" dirty="0"/>
              <a:t> is available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758497A-BC38-A037-31BC-B36AD40F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867" y="4062631"/>
            <a:ext cx="3026833" cy="279536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E494B45-E7D7-4EBD-56A4-7F5A1F8D0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4932"/>
            <a:ext cx="8757739" cy="5063067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9E62CCE-6031-D8D6-61CA-895BE54C22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973"/>
          <a:stretch/>
        </p:blipFill>
        <p:spPr>
          <a:xfrm>
            <a:off x="8822265" y="128588"/>
            <a:ext cx="336973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0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F061-D1FB-F5E4-2417-61546D621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A7FD-BD69-C4BE-9454-53217249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BAM files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22151-DD46-B59D-8627-F573FCEA5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BAM to BW</a:t>
            </a:r>
          </a:p>
          <a:p>
            <a:pPr lvl="1"/>
            <a:r>
              <a:rPr lang="en-US" dirty="0" err="1"/>
              <a:t>BigWig</a:t>
            </a:r>
            <a:r>
              <a:rPr lang="en-US" dirty="0"/>
              <a:t> file format: a coverage file 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hlinkClick r:id="rId3"/>
              </a:rPr>
              <a:t>deepTools bamCoverage</a:t>
            </a:r>
            <a:endParaRPr lang="en-US" dirty="0"/>
          </a:p>
          <a:p>
            <a:r>
              <a:rPr lang="en-US" dirty="0"/>
              <a:t>Peak calling from BAM files</a:t>
            </a:r>
          </a:p>
          <a:p>
            <a:pPr lvl="1"/>
            <a:r>
              <a:rPr lang="en-US" dirty="0">
                <a:hlinkClick r:id="rId4"/>
              </a:rPr>
              <a:t>Peak calling</a:t>
            </a:r>
            <a:r>
              <a:rPr lang="en-US" dirty="0"/>
              <a:t>: identify areas of enriched signals  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hlinkClick r:id="rId5"/>
              </a:rPr>
              <a:t>macs3 callpeak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0AEA2-0924-895E-4E28-98209279244C}"/>
              </a:ext>
            </a:extLst>
          </p:cNvPr>
          <p:cNvSpPr txBox="1"/>
          <p:nvPr/>
        </p:nvSpPr>
        <p:spPr>
          <a:xfrm>
            <a:off x="2789766" y="4690533"/>
            <a:ext cx="661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aco" pitchFamily="2" charset="77"/>
                <a:cs typeface="DecoType Naskh" pitchFamily="2" charset="-78"/>
              </a:rPr>
              <a:t>macs3 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callpeak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-t 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reads.bam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-f BAM --broad -g 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hs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\</a:t>
            </a:r>
          </a:p>
          <a:p>
            <a:r>
              <a:rPr lang="en-US" sz="1200" dirty="0">
                <a:latin typeface="Monaco" pitchFamily="2" charset="77"/>
                <a:cs typeface="DecoType Naskh" pitchFamily="2" charset="-78"/>
              </a:rPr>
              <a:t>	--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outdir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MACS3_broad_peaks -B --broad-cutoff 0.1 --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nolambda</a:t>
            </a:r>
            <a:endParaRPr lang="en-US" sz="1200" dirty="0">
              <a:latin typeface="Monaco" pitchFamily="2" charset="77"/>
              <a:cs typeface="DecoType Nas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999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72E4-E30B-7B75-8D92-0FAB5738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BW files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EE2-9994-E085-538F-44CC6471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3467" cy="4351338"/>
          </a:xfrm>
        </p:spPr>
        <p:txBody>
          <a:bodyPr>
            <a:normAutofit/>
          </a:bodyPr>
          <a:lstStyle/>
          <a:p>
            <a:r>
              <a:rPr lang="en-US" dirty="0"/>
              <a:t>Load BW into IGV</a:t>
            </a:r>
          </a:p>
          <a:p>
            <a:r>
              <a:rPr lang="en-US" dirty="0"/>
              <a:t>Visually check BW files</a:t>
            </a:r>
          </a:p>
          <a:p>
            <a:pPr lvl="1"/>
            <a:r>
              <a:rPr lang="en-US" dirty="0"/>
              <a:t>Signal-to-noise ratio?</a:t>
            </a:r>
          </a:p>
          <a:p>
            <a:pPr lvl="1"/>
            <a:r>
              <a:rPr lang="en-US" dirty="0"/>
              <a:t>Are signals enriched in expected genomic regions?</a:t>
            </a:r>
          </a:p>
          <a:p>
            <a:pPr lvl="1"/>
            <a:r>
              <a:rPr lang="en-US" dirty="0"/>
              <a:t>Are replicates look good?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DF95F4-CC1B-446B-7EFC-439419374F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25"/>
          <a:stretch/>
        </p:blipFill>
        <p:spPr>
          <a:xfrm>
            <a:off x="6229956" y="1825625"/>
            <a:ext cx="5877377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ADDB-B82F-EE92-193D-50DA0B313362}"/>
              </a:ext>
            </a:extLst>
          </p:cNvPr>
          <p:cNvSpPr txBox="1"/>
          <p:nvPr/>
        </p:nvSpPr>
        <p:spPr>
          <a:xfrm>
            <a:off x="8074306" y="1204159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45d brain organoids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383D6-C8D7-257E-42B0-4F99C451995E}"/>
              </a:ext>
            </a:extLst>
          </p:cNvPr>
          <p:cNvSpPr txBox="1"/>
          <p:nvPr/>
        </p:nvSpPr>
        <p:spPr>
          <a:xfrm rot="16200000">
            <a:off x="5530344" y="3060300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H3K27me3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A9BA7-D795-EBB8-CC59-6484D2EA53A3}"/>
              </a:ext>
            </a:extLst>
          </p:cNvPr>
          <p:cNvSpPr txBox="1"/>
          <p:nvPr/>
        </p:nvSpPr>
        <p:spPr>
          <a:xfrm rot="16200000">
            <a:off x="5596868" y="4033967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H3K27ac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C99D8-68D3-25BD-074D-786573D08704}"/>
              </a:ext>
            </a:extLst>
          </p:cNvPr>
          <p:cNvSpPr txBox="1"/>
          <p:nvPr/>
        </p:nvSpPr>
        <p:spPr>
          <a:xfrm rot="16200000">
            <a:off x="5571219" y="4962910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H3K4me3</a:t>
            </a:r>
          </a:p>
        </p:txBody>
      </p:sp>
    </p:spTree>
    <p:extLst>
      <p:ext uri="{BB962C8B-B14F-4D97-AF65-F5344CB8AC3E}">
        <p14:creationId xmlns:p14="http://schemas.microsoft.com/office/powerpoint/2010/main" val="27491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9164-36D4-CC96-D246-09024379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218D-23B4-859B-5C8B-877286D6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BW files (2) - </a:t>
            </a:r>
            <a:r>
              <a:rPr lang="en-US" dirty="0" err="1"/>
              <a:t>deepTools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0F2B-66AD-71EB-9977-13AD8E1B0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9366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hlinkClick r:id="rId3"/>
              </a:rPr>
              <a:t>multiBigwigSummary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get signals (BW) on regions</a:t>
            </a:r>
          </a:p>
          <a:p>
            <a:pPr lvl="1"/>
            <a:r>
              <a:rPr lang="en-US" sz="2000" dirty="0"/>
              <a:t>(tips): .</a:t>
            </a:r>
            <a:r>
              <a:rPr lang="en-US" sz="2000" i="1" dirty="0" err="1"/>
              <a:t>npz</a:t>
            </a:r>
            <a:r>
              <a:rPr lang="en-US" sz="2000" dirty="0"/>
              <a:t> matrix can be loaded in python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>
              <a:hlinkClick r:id="rId4"/>
            </a:endParaRPr>
          </a:p>
          <a:p>
            <a:pPr marL="0" indent="0">
              <a:buNone/>
            </a:pPr>
            <a:endParaRPr lang="en-US" sz="2400" dirty="0">
              <a:hlinkClick r:id="rId4"/>
            </a:endParaRPr>
          </a:p>
          <a:p>
            <a:r>
              <a:rPr lang="en-US" sz="2400" dirty="0">
                <a:hlinkClick r:id="rId4"/>
              </a:rPr>
              <a:t>plotCorrelation</a:t>
            </a:r>
            <a:r>
              <a:rPr lang="en-US" sz="2400" dirty="0"/>
              <a:t> or </a:t>
            </a:r>
            <a:r>
              <a:rPr lang="en-US" sz="2400" dirty="0">
                <a:hlinkClick r:id="rId5"/>
              </a:rPr>
              <a:t>plotPCA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269D6-830A-CE7C-D33E-111F23A8174C}"/>
              </a:ext>
            </a:extLst>
          </p:cNvPr>
          <p:cNvSpPr txBox="1"/>
          <p:nvPr/>
        </p:nvSpPr>
        <p:spPr>
          <a:xfrm>
            <a:off x="838200" y="4534693"/>
            <a:ext cx="4269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latin typeface="Monaco" pitchFamily="2" charset="77"/>
            </a:endParaRPr>
          </a:p>
          <a:p>
            <a:pPr lvl="2"/>
            <a:r>
              <a:rPr lang="en-US" sz="1200" dirty="0">
                <a:latin typeface="Monaco" pitchFamily="2" charset="77"/>
              </a:rPr>
              <a:t># PCA </a:t>
            </a:r>
          </a:p>
          <a:p>
            <a:pPr lvl="2"/>
            <a:r>
              <a:rPr lang="en-US" sz="1200" dirty="0" err="1">
                <a:latin typeface="Monaco" pitchFamily="2" charset="77"/>
              </a:rPr>
              <a:t>plotPCA</a:t>
            </a:r>
            <a:r>
              <a:rPr lang="en-US" sz="1200" dirty="0">
                <a:latin typeface="Monaco" pitchFamily="2" charset="77"/>
              </a:rPr>
              <a:t> -in </a:t>
            </a:r>
            <a:r>
              <a:rPr lang="en-US" sz="1200" dirty="0" err="1">
                <a:latin typeface="Monaco" pitchFamily="2" charset="77"/>
              </a:rPr>
              <a:t>results.npz</a:t>
            </a:r>
            <a:r>
              <a:rPr lang="en-US" sz="1200" dirty="0">
                <a:latin typeface="Monaco" pitchFamily="2" charset="77"/>
              </a:rPr>
              <a:t> -o </a:t>
            </a:r>
            <a:r>
              <a:rPr lang="en-US" sz="1200" dirty="0" err="1">
                <a:latin typeface="Monaco" pitchFamily="2" charset="77"/>
              </a:rPr>
              <a:t>pca.png</a:t>
            </a:r>
            <a:endParaRPr lang="en-US" sz="1200" dirty="0">
              <a:latin typeface="Monaco" pitchFamily="2" charset="77"/>
            </a:endParaRPr>
          </a:p>
          <a:p>
            <a:endParaRPr lang="en-US" sz="1200" dirty="0">
              <a:latin typeface="Monaco" pitchFamily="2" charset="77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396C073-D529-DC01-6D7F-2E4D02C34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667081"/>
              </p:ext>
            </p:extLst>
          </p:nvPr>
        </p:nvGraphicFramePr>
        <p:xfrm>
          <a:off x="8361312" y="1537759"/>
          <a:ext cx="2396067" cy="153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689">
                  <a:extLst>
                    <a:ext uri="{9D8B030D-6E8A-4147-A177-3AD203B41FA5}">
                      <a16:colId xmlns:a16="http://schemas.microsoft.com/office/drawing/2014/main" val="1392735453"/>
                    </a:ext>
                  </a:extLst>
                </a:gridCol>
                <a:gridCol w="798689">
                  <a:extLst>
                    <a:ext uri="{9D8B030D-6E8A-4147-A177-3AD203B41FA5}">
                      <a16:colId xmlns:a16="http://schemas.microsoft.com/office/drawing/2014/main" val="481092540"/>
                    </a:ext>
                  </a:extLst>
                </a:gridCol>
                <a:gridCol w="798689">
                  <a:extLst>
                    <a:ext uri="{9D8B030D-6E8A-4147-A177-3AD203B41FA5}">
                      <a16:colId xmlns:a16="http://schemas.microsoft.com/office/drawing/2014/main" val="3298665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regions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sample2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95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chr1:1-1000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chr1:1001-2000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4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1249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BA6C73-9C2D-C3FF-571C-B980224385C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7545916" y="2304839"/>
            <a:ext cx="815396" cy="985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142BCC-CC83-143F-B7FD-B46EED528AC7}"/>
              </a:ext>
            </a:extLst>
          </p:cNvPr>
          <p:cNvSpPr txBox="1"/>
          <p:nvPr/>
        </p:nvSpPr>
        <p:spPr>
          <a:xfrm>
            <a:off x="939800" y="2967335"/>
            <a:ext cx="6606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200" dirty="0">
                <a:latin typeface="Monaco" pitchFamily="2" charset="77"/>
              </a:rPr>
              <a:t># from BW files</a:t>
            </a:r>
          </a:p>
          <a:p>
            <a:pPr lvl="2"/>
            <a:r>
              <a:rPr lang="en-US" sz="1200" dirty="0" err="1">
                <a:latin typeface="Monaco" pitchFamily="2" charset="77"/>
              </a:rPr>
              <a:t>multiBigwigSummary</a:t>
            </a:r>
            <a:r>
              <a:rPr lang="en-US" sz="1200" dirty="0">
                <a:latin typeface="Monaco" pitchFamily="2" charset="77"/>
              </a:rPr>
              <a:t> bins -b file1.bw file2.bw -o </a:t>
            </a:r>
            <a:r>
              <a:rPr lang="en-US" sz="1200" dirty="0" err="1">
                <a:latin typeface="Monaco" pitchFamily="2" charset="77"/>
              </a:rPr>
              <a:t>results.npz</a:t>
            </a:r>
            <a:r>
              <a:rPr lang="en-US" sz="1200" dirty="0">
                <a:latin typeface="Monaco" pitchFamily="2" charset="77"/>
              </a:rPr>
              <a:t> –p max/2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44B5DA-74DF-701D-4449-B9D89F3DA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199" y="3965248"/>
            <a:ext cx="3374927" cy="26966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801555-12EF-6BDF-AF1E-6BC31CDBCBF2}"/>
              </a:ext>
            </a:extLst>
          </p:cNvPr>
          <p:cNvSpPr txBox="1"/>
          <p:nvPr/>
        </p:nvSpPr>
        <p:spPr>
          <a:xfrm>
            <a:off x="5214068" y="6037204"/>
            <a:ext cx="237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Example: </a:t>
            </a:r>
            <a:r>
              <a:rPr lang="en-US" sz="1200" i="1" dirty="0"/>
              <a:t>ex vivo </a:t>
            </a:r>
            <a:r>
              <a:rPr lang="en-US" sz="1200" dirty="0"/>
              <a:t>xenopus laevis in 96-well or air-liquid-interface </a:t>
            </a:r>
          </a:p>
          <a:p>
            <a:r>
              <a:rPr lang="en-US" sz="1200" dirty="0"/>
              <a:t>(re-plotted in python) </a:t>
            </a:r>
          </a:p>
        </p:txBody>
      </p:sp>
    </p:spTree>
    <p:extLst>
      <p:ext uri="{BB962C8B-B14F-4D97-AF65-F5344CB8AC3E}">
        <p14:creationId xmlns:p14="http://schemas.microsoft.com/office/powerpoint/2010/main" val="353755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1449-EC5A-2B2C-CA86-6E491C38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peak files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0F09E-AD06-40A4-B5BD-71852E96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1333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BED format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#</a:t>
            </a:r>
            <a:r>
              <a:rPr lang="en-US" dirty="0" err="1">
                <a:solidFill>
                  <a:srgbClr val="FF0000"/>
                </a:solidFill>
              </a:rPr>
              <a:t>chrom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chromStart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chromEnd</a:t>
            </a:r>
            <a:r>
              <a:rPr lang="en-US" dirty="0"/>
              <a:t>, name … </a:t>
            </a:r>
          </a:p>
          <a:p>
            <a:r>
              <a:rPr lang="en-US" dirty="0"/>
              <a:t>Load peak files into IGV</a:t>
            </a:r>
          </a:p>
          <a:p>
            <a:pPr lvl="1"/>
            <a:r>
              <a:rPr lang="en-US" dirty="0"/>
              <a:t>Are peaks too noisy?</a:t>
            </a:r>
          </a:p>
          <a:p>
            <a:pPr lvl="1"/>
            <a:r>
              <a:rPr lang="en-US" dirty="0"/>
              <a:t>Does enrichment in BW fall into peak regions?</a:t>
            </a:r>
          </a:p>
          <a:p>
            <a:pPr lvl="1"/>
            <a:r>
              <a:rPr lang="en-US" dirty="0"/>
              <a:t>Do replicates look consistent(</a:t>
            </a:r>
            <a:r>
              <a:rPr lang="en-US" dirty="0" err="1"/>
              <a:t>ish</a:t>
            </a:r>
            <a:r>
              <a:rPr lang="en-US" dirty="0"/>
              <a:t>)?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E5D06B-D18F-0E2F-0C30-AF0457A6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34"/>
          <a:stretch/>
        </p:blipFill>
        <p:spPr>
          <a:xfrm>
            <a:off x="6129866" y="1808692"/>
            <a:ext cx="586241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FC319-E74D-C196-98D1-CB4D3528D0C7}"/>
              </a:ext>
            </a:extLst>
          </p:cNvPr>
          <p:cNvSpPr txBox="1"/>
          <p:nvPr/>
        </p:nvSpPr>
        <p:spPr>
          <a:xfrm>
            <a:off x="8074306" y="1204159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45d brain organoids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A83A5-EDC0-2F40-1FF5-9383CD6E85E2}"/>
              </a:ext>
            </a:extLst>
          </p:cNvPr>
          <p:cNvSpPr txBox="1"/>
          <p:nvPr/>
        </p:nvSpPr>
        <p:spPr>
          <a:xfrm rot="16200000">
            <a:off x="5530344" y="3060300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H3K27me3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60FA4-FB69-CF09-FE6E-08939B88E2C3}"/>
              </a:ext>
            </a:extLst>
          </p:cNvPr>
          <p:cNvSpPr txBox="1"/>
          <p:nvPr/>
        </p:nvSpPr>
        <p:spPr>
          <a:xfrm rot="16200000">
            <a:off x="5596868" y="4033967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H3K27ac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224B6-317D-DC4A-167D-EB02FDB5562D}"/>
              </a:ext>
            </a:extLst>
          </p:cNvPr>
          <p:cNvSpPr txBox="1"/>
          <p:nvPr/>
        </p:nvSpPr>
        <p:spPr>
          <a:xfrm rot="16200000">
            <a:off x="5571219" y="4962910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H3K4me3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846A869-F8A0-C82A-82BF-C17EFCEC5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459" y="1338026"/>
            <a:ext cx="2188676" cy="67343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A1E898B-8599-E65D-AB60-8536ABA83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799" y="6204361"/>
            <a:ext cx="1811866" cy="57702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B6B692-0045-95BA-B220-C71DE68601F7}"/>
              </a:ext>
            </a:extLst>
          </p:cNvPr>
          <p:cNvCxnSpPr>
            <a:endCxn id="14" idx="2"/>
          </p:cNvCxnSpPr>
          <p:nvPr/>
        </p:nvCxnSpPr>
        <p:spPr>
          <a:xfrm flipH="1" flipV="1">
            <a:off x="4967797" y="2011465"/>
            <a:ext cx="2254270" cy="141753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4F3D10-4FE0-6D0E-EFFB-89A8B2AE0F95}"/>
              </a:ext>
            </a:extLst>
          </p:cNvPr>
          <p:cNvCxnSpPr>
            <a:endCxn id="16" idx="0"/>
          </p:cNvCxnSpPr>
          <p:nvPr/>
        </p:nvCxnSpPr>
        <p:spPr>
          <a:xfrm>
            <a:off x="10262982" y="5342467"/>
            <a:ext cx="91750" cy="861894"/>
          </a:xfrm>
          <a:prstGeom prst="straightConnector1">
            <a:avLst/>
          </a:prstGeom>
          <a:ln w="6350">
            <a:solidFill>
              <a:srgbClr val="E56F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5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FEEB7-0978-8766-8356-26FCE200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20B7-1C8B-480A-9884-EB5482B1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peak files (2) - </a:t>
            </a:r>
            <a:r>
              <a:rPr lang="en-US" dirty="0" err="1"/>
              <a:t>bedtools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9800-B93F-8AB3-440A-4FDEE6645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BED file manipulation: </a:t>
            </a:r>
            <a:r>
              <a:rPr lang="en-US" dirty="0">
                <a:hlinkClick r:id="rId3"/>
              </a:rPr>
              <a:t>bedtools</a:t>
            </a:r>
            <a:endParaRPr lang="en-US" dirty="0"/>
          </a:p>
          <a:p>
            <a:pPr lvl="1"/>
            <a:r>
              <a:rPr lang="en-US" dirty="0" err="1"/>
              <a:t>bedtools</a:t>
            </a:r>
            <a:r>
              <a:rPr lang="en-US" dirty="0"/>
              <a:t> are also available in EPFL HPC clusters </a:t>
            </a:r>
          </a:p>
          <a:p>
            <a:pPr lvl="1"/>
            <a:r>
              <a:rPr lang="en-US" dirty="0"/>
              <a:t>Most common ones: </a:t>
            </a:r>
            <a:r>
              <a:rPr lang="en-US" dirty="0">
                <a:hlinkClick r:id="rId4"/>
              </a:rPr>
              <a:t>intersect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merge</a:t>
            </a:r>
            <a:endParaRPr lang="en-US" dirty="0"/>
          </a:p>
          <a:p>
            <a:r>
              <a:rPr lang="en-US" dirty="0"/>
              <a:t>… but it is essentially a txt file!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B9829-0190-7B30-90AA-FBD579193C5F}"/>
              </a:ext>
            </a:extLst>
          </p:cNvPr>
          <p:cNvSpPr txBox="1"/>
          <p:nvPr/>
        </p:nvSpPr>
        <p:spPr>
          <a:xfrm>
            <a:off x="1587500" y="4001294"/>
            <a:ext cx="9017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# intersect &gt;1 BED files </a:t>
            </a:r>
          </a:p>
          <a:p>
            <a:pPr algn="l"/>
            <a:r>
              <a:rPr lang="en-GB" sz="1200" dirty="0">
                <a:solidFill>
                  <a:srgbClr val="000000"/>
                </a:solidFill>
                <a:latin typeface="Monaco" pitchFamily="2" charset="77"/>
              </a:rPr>
              <a:t>## check the option from manual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algn="l"/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Monaco" pitchFamily="2" charset="77"/>
              </a:rPr>
              <a:t>bedtools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 intersect </a:t>
            </a:r>
            <a:r>
              <a:rPr lang="en-GB" sz="1200" b="0" i="0" u="none" strike="noStrike" dirty="0">
                <a:solidFill>
                  <a:srgbClr val="666666"/>
                </a:solidFill>
                <a:effectLst/>
                <a:latin typeface="Monaco" pitchFamily="2" charset="77"/>
              </a:rPr>
              <a:t>-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a file1.bed </a:t>
            </a:r>
            <a:r>
              <a:rPr lang="en-GB" sz="1200" b="0" i="0" u="none" strike="noStrike" dirty="0">
                <a:solidFill>
                  <a:srgbClr val="666666"/>
                </a:solidFill>
                <a:effectLst/>
                <a:latin typeface="Monaco" pitchFamily="2" charset="77"/>
              </a:rPr>
              <a:t>-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b file2.bed file2.bed</a:t>
            </a:r>
          </a:p>
          <a:p>
            <a:pPr algn="l"/>
            <a:r>
              <a:rPr lang="en-GB" sz="1200" dirty="0" err="1">
                <a:solidFill>
                  <a:srgbClr val="FF0000"/>
                </a:solidFill>
                <a:latin typeface="Monaco" pitchFamily="2" charset="77"/>
              </a:rPr>
              <a:t>bedtools</a:t>
            </a:r>
            <a:r>
              <a:rPr lang="en-GB" sz="1200" dirty="0">
                <a:solidFill>
                  <a:srgbClr val="FF0000"/>
                </a:solidFill>
                <a:latin typeface="Monaco" pitchFamily="2" charset="77"/>
              </a:rPr>
              <a:t> intersect –a H3K27me3_1.broadPeak –b *H3K27me3*.</a:t>
            </a:r>
            <a:r>
              <a:rPr lang="en-GB" sz="1200" dirty="0" err="1">
                <a:solidFill>
                  <a:srgbClr val="FF0000"/>
                </a:solidFill>
                <a:latin typeface="Monaco" pitchFamily="2" charset="77"/>
              </a:rPr>
              <a:t>broadPeak</a:t>
            </a:r>
            <a:r>
              <a:rPr lang="en-GB" sz="1200" dirty="0">
                <a:solidFill>
                  <a:srgbClr val="FF0000"/>
                </a:solidFill>
                <a:latin typeface="Monaco" pitchFamily="2" charset="77"/>
              </a:rPr>
              <a:t> &gt; H3K27me3.broadPeak </a:t>
            </a:r>
            <a:endParaRPr lang="en-GB" sz="1200" b="0" i="0" u="none" strike="noStrike" dirty="0">
              <a:solidFill>
                <a:srgbClr val="FF0000"/>
              </a:solidFill>
              <a:effectLst/>
              <a:latin typeface="Monaco" pitchFamily="2" charset="77"/>
            </a:endParaRPr>
          </a:p>
          <a:p>
            <a:br>
              <a:rPr lang="en-GB" sz="1200" dirty="0">
                <a:solidFill>
                  <a:srgbClr val="FF0000"/>
                </a:solidFill>
                <a:latin typeface="Monaco" pitchFamily="2" charset="77"/>
              </a:rPr>
            </a:br>
            <a:r>
              <a:rPr lang="en-GB" sz="1200" dirty="0">
                <a:latin typeface="Monaco" pitchFamily="2" charset="77"/>
              </a:rPr>
              <a:t># merge overlapping </a:t>
            </a:r>
            <a:r>
              <a:rPr lang="en-GB" sz="1200" dirty="0" err="1">
                <a:latin typeface="Monaco" pitchFamily="2" charset="77"/>
              </a:rPr>
              <a:t>intervels</a:t>
            </a:r>
            <a:r>
              <a:rPr lang="en-GB" sz="1200" dirty="0">
                <a:latin typeface="Monaco" pitchFamily="2" charset="77"/>
              </a:rPr>
              <a:t> </a:t>
            </a:r>
          </a:p>
          <a:p>
            <a:r>
              <a:rPr lang="en-GB" sz="1200" dirty="0" err="1">
                <a:latin typeface="Monaco" pitchFamily="2" charset="77"/>
              </a:rPr>
              <a:t>bedtools</a:t>
            </a:r>
            <a:r>
              <a:rPr lang="en-GB" sz="1200" dirty="0">
                <a:latin typeface="Monaco" pitchFamily="2" charset="77"/>
              </a:rPr>
              <a:t> merge –</a:t>
            </a:r>
            <a:r>
              <a:rPr lang="en-GB" sz="1200" dirty="0" err="1">
                <a:latin typeface="Monaco" pitchFamily="2" charset="77"/>
              </a:rPr>
              <a:t>i</a:t>
            </a:r>
            <a:r>
              <a:rPr lang="en-GB" sz="1200" dirty="0">
                <a:latin typeface="Monaco" pitchFamily="2" charset="77"/>
              </a:rPr>
              <a:t> </a:t>
            </a:r>
            <a:r>
              <a:rPr lang="en-GB" sz="1200" dirty="0" err="1">
                <a:latin typeface="Monaco" pitchFamily="2" charset="77"/>
              </a:rPr>
              <a:t>file.bed</a:t>
            </a:r>
            <a:r>
              <a:rPr lang="en-GB" sz="1200" dirty="0">
                <a:latin typeface="Monaco" pitchFamily="2" charset="77"/>
              </a:rPr>
              <a:t> –d 150 # two regions less than 150 bp apart will be merged</a:t>
            </a:r>
          </a:p>
          <a:p>
            <a:r>
              <a:rPr lang="en-GB" sz="1200" dirty="0" err="1">
                <a:solidFill>
                  <a:srgbClr val="FF0000"/>
                </a:solidFill>
                <a:latin typeface="Monaco" pitchFamily="2" charset="77"/>
              </a:rPr>
              <a:t>bedtools</a:t>
            </a:r>
            <a:r>
              <a:rPr lang="en-GB" sz="1200" dirty="0">
                <a:solidFill>
                  <a:srgbClr val="FF0000"/>
                </a:solidFill>
                <a:latin typeface="Monaco" pitchFamily="2" charset="77"/>
              </a:rPr>
              <a:t> merge –</a:t>
            </a:r>
            <a:r>
              <a:rPr lang="en-GB" sz="1200" dirty="0" err="1">
                <a:solidFill>
                  <a:srgbClr val="FF0000"/>
                </a:solidFill>
                <a:latin typeface="Monaco" pitchFamily="2" charset="77"/>
              </a:rPr>
              <a:t>i</a:t>
            </a:r>
            <a:r>
              <a:rPr lang="en-GB" sz="1200" dirty="0">
                <a:solidFill>
                  <a:srgbClr val="FF0000"/>
                </a:solidFill>
                <a:latin typeface="Monaco" pitchFamily="2" charset="77"/>
              </a:rPr>
              <a:t> H3K27me3.broadPeak –d 150 &gt; H3K27me3.d150.broadPeak </a:t>
            </a:r>
          </a:p>
          <a:p>
            <a:endParaRPr lang="en-GB" sz="1200" dirty="0">
              <a:solidFill>
                <a:srgbClr val="FF0000"/>
              </a:solidFill>
              <a:latin typeface="Monaco" pitchFamily="2" charset="77"/>
            </a:endParaRPr>
          </a:p>
          <a:p>
            <a:r>
              <a:rPr lang="en-GB" sz="1200" dirty="0">
                <a:latin typeface="Monaco" pitchFamily="2" charset="77"/>
              </a:rPr>
              <a:t># select chr7 </a:t>
            </a:r>
          </a:p>
          <a:p>
            <a:r>
              <a:rPr lang="en-US" sz="1200" dirty="0">
                <a:latin typeface="Monaco" pitchFamily="2" charset="77"/>
              </a:rPr>
              <a:t>awk '$1 == "chr7"' </a:t>
            </a:r>
            <a:r>
              <a:rPr lang="en-US" sz="1200" dirty="0" err="1">
                <a:latin typeface="Monaco" pitchFamily="2" charset="77"/>
              </a:rPr>
              <a:t>input.bed</a:t>
            </a:r>
            <a:r>
              <a:rPr lang="en-US" sz="1200" dirty="0">
                <a:latin typeface="Monaco" pitchFamily="2" charset="77"/>
              </a:rPr>
              <a:t> &gt; chr7.bed</a:t>
            </a:r>
          </a:p>
        </p:txBody>
      </p:sp>
    </p:spTree>
    <p:extLst>
      <p:ext uri="{BB962C8B-B14F-4D97-AF65-F5344CB8AC3E}">
        <p14:creationId xmlns:p14="http://schemas.microsoft.com/office/powerpoint/2010/main" val="310741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1103</Words>
  <Application>Microsoft Macintosh PowerPoint</Application>
  <PresentationFormat>Widescreen</PresentationFormat>
  <Paragraphs>200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Monaco</vt:lpstr>
      <vt:lpstr>Wingdings</vt:lpstr>
      <vt:lpstr>Office Theme</vt:lpstr>
      <vt:lpstr>Bulk CUT&amp;Tag Data Analysis </vt:lpstr>
      <vt:lpstr>Perquisites</vt:lpstr>
      <vt:lpstr>Bulk NGS data analysis </vt:lpstr>
      <vt:lpstr>Working with BAM files (1)</vt:lpstr>
      <vt:lpstr>Working with BAM files (2)</vt:lpstr>
      <vt:lpstr>Working with BW files (1)</vt:lpstr>
      <vt:lpstr>Working with BW files (2) - deepTools</vt:lpstr>
      <vt:lpstr>Working with peak files (1) </vt:lpstr>
      <vt:lpstr>Working with peak files (2) - bedtools </vt:lpstr>
      <vt:lpstr>Visualize signals (BW) on peaks </vt:lpstr>
      <vt:lpstr>Visualize signals (BW) on other regions</vt:lpstr>
      <vt:lpstr>Cluster analysis</vt:lpstr>
      <vt:lpstr>Functional annotation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Hanrong Hu</dc:creator>
  <cp:lastModifiedBy>Hanrong Hu</cp:lastModifiedBy>
  <cp:revision>5</cp:revision>
  <dcterms:created xsi:type="dcterms:W3CDTF">2025-01-05T16:04:31Z</dcterms:created>
  <dcterms:modified xsi:type="dcterms:W3CDTF">2025-12-11T13:29:00Z</dcterms:modified>
</cp:coreProperties>
</file>